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73" r:id="rId4"/>
    <p:sldId id="263" r:id="rId5"/>
    <p:sldId id="264" r:id="rId6"/>
    <p:sldId id="285" r:id="rId7"/>
    <p:sldId id="283" r:id="rId8"/>
    <p:sldId id="284" r:id="rId9"/>
    <p:sldId id="268" r:id="rId10"/>
    <p:sldId id="281" r:id="rId11"/>
    <p:sldId id="269" r:id="rId12"/>
    <p:sldId id="270" r:id="rId13"/>
    <p:sldId id="259" r:id="rId14"/>
    <p:sldId id="275" r:id="rId15"/>
    <p:sldId id="276" r:id="rId16"/>
    <p:sldId id="286" r:id="rId17"/>
    <p:sldId id="258" r:id="rId18"/>
    <p:sldId id="287" r:id="rId19"/>
    <p:sldId id="288" r:id="rId20"/>
    <p:sldId id="26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180D88-CF73-465E-8866-5022083A475A}" v="79" dt="2023-08-08T22:38:45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373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7FA73-FF6F-29B5-23C7-2EE3ECBE2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66734E-D42E-6D3A-96FE-2970F9679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1D8A41-0827-7F03-182F-EA7D0F28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54DC9-572D-F987-7884-9D49525A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A850C-6890-E1DA-83D1-7D1D5F34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24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2038C-337B-E3F6-5449-2A57E068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AF614-7CE3-FB44-1541-6FFA24077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755B92-F001-FA20-E3F9-AB257DA85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4B1C2-93D9-0528-BA53-66A13680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CE862-F994-270A-0DCB-79B19DBA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429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8E3AF0-22E7-1470-B2A9-4937C0059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55B83E-228D-990F-18D3-FA72B65E4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A5503-AA8E-0FA3-98FB-16A917E9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69BEE-0978-257C-59DD-36B2FDBA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DD254-4AAA-AE6F-C19B-BBE6A301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2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76199-BFC7-AE9C-D4C9-25F1B382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2BF45-5359-792C-7D22-002CFF6FB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66C03-4779-FA1F-D5C0-70688BFA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D7EBEF-3F5E-52B8-2493-7AA3B3B11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884C1-7898-47D4-10FF-745F9C77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A0487-FAE1-CB2C-F1ED-0E2E6454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44ECB0-BE8F-588E-2A44-85E991975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8BD98-94C4-B55B-83B9-D0A470D1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842D2-C4C7-C61A-3E26-BBF5DB7A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3FE74-922A-D0C4-052F-DC8E2EF1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72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21552-DDE7-35AC-D45E-C5BAD572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03B79-5650-1D07-C7E1-970B5D053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47BC1F-2420-B98C-2342-109A71B26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3C20A0-0E48-7136-7068-37627EE9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3E8B9-19F3-7CB9-87C4-BC326E3C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013C20-C6BD-22C1-3834-F5E4828E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7F872-DE72-F4CD-82DC-0C014A7FE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64B029-0809-E7F9-5217-CAE166DE2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D8C77E-ED97-D5F4-60B8-8E09CF803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7AA6AB-4F78-4B5F-A9C7-64EA7CB5F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6EEB5-AF67-5757-BF8B-58FC1B6EA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661842-0124-DA72-1BF5-D140ABDB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978F37-D2E2-ED6E-226D-0EE198855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833CD1-CB48-6BE2-CE44-83ADBB86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99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70555-4717-62C3-492F-53E3911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FF5EB-F002-69D5-9710-8D9581699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7F32C0-3C9A-A277-8CC4-8A1919FF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C29429-37DA-D896-46A6-96A224DD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7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512A7B-91DE-E384-5E65-F5F58F26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0F2CA0-A6BA-5E4D-E227-BF019D68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681358-7D10-CBD1-758B-D5806805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9617-7BBC-652E-554F-62202F8B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8DDF0-736D-A38E-A403-50909CF4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ED08DA-CBAE-E539-ABEB-819E7847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024E40-F5A8-4B9C-8BB1-E46FF7AD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DBB17-5D2D-DDA9-5C02-04B74E30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7FA2E-8470-4D71-7C87-777F8F98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22AA1-E522-78D0-9357-621CF3B6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A00A33-8E06-9CC5-BDB6-3135FFD2C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B183D3-7085-D019-4F45-AD6CE8AD4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D1B490-35FA-5801-6F2B-6BED76DA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E2BA3-FD77-10FF-C323-FE5CA3D6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912B9-6AC8-CDFB-B97F-FC9F0E0E3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592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18B4E-4F57-768D-53CB-4A4EB3A57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1D8A6C-D4D6-43CC-BE51-30DC9454F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01F14-A920-D2EF-6C66-894A961C4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A8919-7A80-491D-A8D7-09848AA12EB2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DE4B8-901A-01C0-5624-2B20D2148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9FC290-9FA7-7574-6433-5B259C940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A666E-F26F-43D6-8520-ED4B2E83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50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svg"/><Relationship Id="rId7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5.svg"/><Relationship Id="rId10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drive/1VfKCrwi2JjbmQb-KHTwp3valiypdWcr1?authuser=1#scrollTo=1-9QbkfAVYYU" TargetMode="Externa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5.sv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244F62-9B99-C298-D7EF-6495E108B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1911" r="1179" b="191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8EEC05B-7932-7BFC-ADAF-090288C58396}"/>
              </a:ext>
            </a:extLst>
          </p:cNvPr>
          <p:cNvSpPr txBox="1">
            <a:spLocks/>
          </p:cNvSpPr>
          <p:nvPr/>
        </p:nvSpPr>
        <p:spPr>
          <a:xfrm>
            <a:off x="1524000" y="174745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>
                <a:latin typeface="Agency FB" panose="020B0503020202020204" pitchFamily="34" charset="0"/>
                <a:cs typeface="Aldhabi" panose="020F0502020204030204" pitchFamily="2" charset="-78"/>
              </a:rPr>
              <a:t>Python Week</a:t>
            </a:r>
            <a:br>
              <a:rPr lang="en-US" altLang="ko-KR" sz="6000" b="1" dirty="0">
                <a:latin typeface="Agency FB" panose="020B0503020202020204" pitchFamily="34" charset="0"/>
                <a:cs typeface="Aldhabi" panose="020F0502020204030204" pitchFamily="2" charset="-78"/>
              </a:rPr>
            </a:br>
            <a:r>
              <a:rPr lang="en-US" altLang="ko-KR" sz="6000" b="1" dirty="0">
                <a:latin typeface="Agency FB" panose="020B0503020202020204" pitchFamily="34" charset="0"/>
                <a:cs typeface="Aldhabi" panose="020F0502020204030204" pitchFamily="2" charset="-78"/>
              </a:rPr>
              <a:t>:: Stable Diffusion ::</a:t>
            </a:r>
            <a:endParaRPr lang="ko-KR" altLang="en-US" sz="6000" b="1" dirty="0">
              <a:latin typeface="Agency FB" panose="020B0503020202020204" pitchFamily="34" charset="0"/>
              <a:cs typeface="Aldhabi" panose="020F0502020204030204" pitchFamily="2" charset="-78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9170CA7-B8DB-7AE6-5DEB-CE379651AB21}"/>
              </a:ext>
            </a:extLst>
          </p:cNvPr>
          <p:cNvSpPr txBox="1">
            <a:spLocks/>
          </p:cNvSpPr>
          <p:nvPr/>
        </p:nvSpPr>
        <p:spPr>
          <a:xfrm>
            <a:off x="1524000" y="4640213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>
                <a:solidFill>
                  <a:schemeClr val="bg1"/>
                </a:solidFill>
                <a:latin typeface="Agency FB" panose="020B0503020202020204" pitchFamily="34" charset="0"/>
              </a:rPr>
              <a:t>팀 원경영</a:t>
            </a:r>
            <a:endParaRPr lang="en-US" altLang="ko-KR" b="1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r"/>
            <a:r>
              <a:rPr lang="ko-KR" altLang="en-US" sz="18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천승원</a:t>
            </a:r>
            <a:r>
              <a:rPr lang="en-US" altLang="ko-KR" sz="18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, </a:t>
            </a:r>
            <a:r>
              <a:rPr lang="ko-KR" altLang="en-US" sz="18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김태경</a:t>
            </a:r>
            <a:r>
              <a:rPr lang="en-US" altLang="ko-KR" sz="18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, </a:t>
            </a:r>
            <a:r>
              <a:rPr lang="ko-KR" altLang="en-US" sz="18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박신영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35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2" y="-18663"/>
            <a:ext cx="2995127" cy="69513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기준 위치 단색으로 채워진">
            <a:extLst>
              <a:ext uri="{FF2B5EF4-FFF2-40B4-BE49-F238E27FC236}">
                <a16:creationId xmlns:a16="http://schemas.microsoft.com/office/drawing/2014/main" id="{BB43F7E8-CF10-30AF-64F9-34D5BAB4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79596">
            <a:off x="-1593030" y="2170568"/>
            <a:ext cx="5047780" cy="5047780"/>
          </a:xfrm>
          <a:prstGeom prst="rect">
            <a:avLst/>
          </a:prstGeom>
        </p:spPr>
      </p:pic>
      <p:pic>
        <p:nvPicPr>
          <p:cNvPr id="11" name="그래픽 10" descr="기준 위치 단색으로 채워진">
            <a:extLst>
              <a:ext uri="{FF2B5EF4-FFF2-40B4-BE49-F238E27FC236}">
                <a16:creationId xmlns:a16="http://schemas.microsoft.com/office/drawing/2014/main" id="{05171821-38ED-16F0-447D-8FABF5D21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35787">
            <a:off x="-1151707" y="2453159"/>
            <a:ext cx="4989581" cy="4989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E263FA-BCCF-5E2A-2DDA-75FE98419072}"/>
              </a:ext>
            </a:extLst>
          </p:cNvPr>
          <p:cNvSpPr txBox="1"/>
          <p:nvPr/>
        </p:nvSpPr>
        <p:spPr>
          <a:xfrm>
            <a:off x="122469" y="1176179"/>
            <a:ext cx="299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 Download</a:t>
            </a:r>
            <a:endParaRPr lang="ko-KR" altLang="en-US" sz="24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A417A1-6466-7C50-7FD7-F3E495FDA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7596" y="457385"/>
            <a:ext cx="8896094" cy="3452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E6DC5E-610A-0848-289E-34CB66038B62}"/>
              </a:ext>
            </a:extLst>
          </p:cNvPr>
          <p:cNvSpPr txBox="1"/>
          <p:nvPr/>
        </p:nvSpPr>
        <p:spPr>
          <a:xfrm>
            <a:off x="3234179" y="5204508"/>
            <a:ext cx="898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다른 모델과 다르게 토큰을 발급받지 않아도 되었기에 해당 모델을 사용하기로 결정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E8D97-32B2-2F32-15CE-8AB2EC6FFC05}"/>
              </a:ext>
            </a:extLst>
          </p:cNvPr>
          <p:cNvSpPr txBox="1"/>
          <p:nvPr/>
        </p:nvSpPr>
        <p:spPr>
          <a:xfrm>
            <a:off x="3234180" y="4301869"/>
            <a:ext cx="898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처음 한번만 다운받아도 이후에 다시 다운받을 필요 </a:t>
            </a:r>
            <a:r>
              <a:rPr lang="en-US" altLang="ko-KR" sz="2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16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2" y="-18663"/>
            <a:ext cx="2995127" cy="69513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기준 위치 단색으로 채워진">
            <a:extLst>
              <a:ext uri="{FF2B5EF4-FFF2-40B4-BE49-F238E27FC236}">
                <a16:creationId xmlns:a16="http://schemas.microsoft.com/office/drawing/2014/main" id="{BB43F7E8-CF10-30AF-64F9-34D5BAB4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79596">
            <a:off x="-1518385" y="2170568"/>
            <a:ext cx="5047780" cy="5047780"/>
          </a:xfrm>
          <a:prstGeom prst="rect">
            <a:avLst/>
          </a:prstGeom>
        </p:spPr>
      </p:pic>
      <p:pic>
        <p:nvPicPr>
          <p:cNvPr id="11" name="그래픽 10" descr="기준 위치 단색으로 채워진">
            <a:extLst>
              <a:ext uri="{FF2B5EF4-FFF2-40B4-BE49-F238E27FC236}">
                <a16:creationId xmlns:a16="http://schemas.microsoft.com/office/drawing/2014/main" id="{05171821-38ED-16F0-447D-8FABF5D21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35787">
            <a:off x="-1151707" y="2453159"/>
            <a:ext cx="4989581" cy="4989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E263FA-BCCF-5E2A-2DDA-75FE98419072}"/>
              </a:ext>
            </a:extLst>
          </p:cNvPr>
          <p:cNvSpPr txBox="1"/>
          <p:nvPr/>
        </p:nvSpPr>
        <p:spPr>
          <a:xfrm>
            <a:off x="-36152" y="1110865"/>
            <a:ext cx="2995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Dreambooth</a:t>
            </a:r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–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Create/Load a Session</a:t>
            </a:r>
            <a:endParaRPr lang="ko-KR" altLang="en-US" sz="24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6D95B-D3AE-3596-8E69-78F89A0D40F9}"/>
              </a:ext>
            </a:extLst>
          </p:cNvPr>
          <p:cNvSpPr txBox="1"/>
          <p:nvPr/>
        </p:nvSpPr>
        <p:spPr>
          <a:xfrm>
            <a:off x="3131543" y="4151465"/>
            <a:ext cx="851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Dreambooth</a:t>
            </a:r>
            <a:r>
              <a:rPr lang="ko-KR" altLang="en-US" sz="2400" dirty="0"/>
              <a:t>를 사용하기 위해 세션을 설정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A417A1-6466-7C50-7FD7-F3E495FDA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9028" y="358266"/>
            <a:ext cx="8897646" cy="3448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5EB016-AE43-331A-ED72-933D20279A3E}"/>
              </a:ext>
            </a:extLst>
          </p:cNvPr>
          <p:cNvSpPr txBox="1"/>
          <p:nvPr/>
        </p:nvSpPr>
        <p:spPr>
          <a:xfrm>
            <a:off x="3178196" y="4872001"/>
            <a:ext cx="871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highlight>
                  <a:srgbClr val="FFFF00"/>
                </a:highlight>
              </a:rPr>
              <a:t>세션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끊겼을 때를 대비해 저장을 할 수 있게 하는 부분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6DC5E-610A-0848-289E-34CB66038B62}"/>
              </a:ext>
            </a:extLst>
          </p:cNvPr>
          <p:cNvSpPr txBox="1"/>
          <p:nvPr/>
        </p:nvSpPr>
        <p:spPr>
          <a:xfrm>
            <a:off x="3206188" y="5624147"/>
            <a:ext cx="898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세션 이름은 </a:t>
            </a:r>
            <a:r>
              <a:rPr lang="en-US" altLang="ko-KR" sz="2400" dirty="0" err="1"/>
              <a:t>Gdrive</a:t>
            </a:r>
            <a:r>
              <a:rPr lang="ko-KR" altLang="en-US" sz="2400" dirty="0"/>
              <a:t>에 완성된 모델을 저장할 때의 이름으로 쓰임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3043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2" y="-18663"/>
            <a:ext cx="2995127" cy="69513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기준 위치 단색으로 채워진">
            <a:extLst>
              <a:ext uri="{FF2B5EF4-FFF2-40B4-BE49-F238E27FC236}">
                <a16:creationId xmlns:a16="http://schemas.microsoft.com/office/drawing/2014/main" id="{BB43F7E8-CF10-30AF-64F9-34D5BAB4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79596">
            <a:off x="-1518385" y="2170568"/>
            <a:ext cx="5047780" cy="5047780"/>
          </a:xfrm>
          <a:prstGeom prst="rect">
            <a:avLst/>
          </a:prstGeom>
        </p:spPr>
      </p:pic>
      <p:pic>
        <p:nvPicPr>
          <p:cNvPr id="11" name="그래픽 10" descr="기준 위치 단색으로 채워진">
            <a:extLst>
              <a:ext uri="{FF2B5EF4-FFF2-40B4-BE49-F238E27FC236}">
                <a16:creationId xmlns:a16="http://schemas.microsoft.com/office/drawing/2014/main" id="{05171821-38ED-16F0-447D-8FABF5D21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35787">
            <a:off x="-1151707" y="2453159"/>
            <a:ext cx="4989581" cy="4989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E263FA-BCCF-5E2A-2DDA-75FE98419072}"/>
              </a:ext>
            </a:extLst>
          </p:cNvPr>
          <p:cNvSpPr txBox="1"/>
          <p:nvPr/>
        </p:nvSpPr>
        <p:spPr>
          <a:xfrm>
            <a:off x="-36152" y="1110865"/>
            <a:ext cx="299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Instance</a:t>
            </a:r>
            <a:r>
              <a:rPr lang="ko-KR" altLang="en-US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Images</a:t>
            </a:r>
            <a:endParaRPr lang="ko-KR" altLang="en-US" sz="24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6D95B-D3AE-3596-8E69-78F89A0D40F9}"/>
              </a:ext>
            </a:extLst>
          </p:cNvPr>
          <p:cNvSpPr txBox="1"/>
          <p:nvPr/>
        </p:nvSpPr>
        <p:spPr>
          <a:xfrm>
            <a:off x="3112883" y="4114144"/>
            <a:ext cx="851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학습시킬 이미지를 등록하는 부분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A417A1-6466-7C50-7FD7-F3E495FDA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1803" y="330269"/>
            <a:ext cx="8985326" cy="3560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5EB016-AE43-331A-ED72-933D20279A3E}"/>
              </a:ext>
            </a:extLst>
          </p:cNvPr>
          <p:cNvSpPr txBox="1"/>
          <p:nvPr/>
        </p:nvSpPr>
        <p:spPr>
          <a:xfrm>
            <a:off x="3299495" y="4918656"/>
            <a:ext cx="8715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highlight>
                  <a:srgbClr val="FF0000"/>
                </a:highlight>
              </a:rPr>
              <a:t>주의할 점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사진의 이름은 각 사진을 구별해줄 </a:t>
            </a:r>
            <a:r>
              <a:rPr lang="ko-KR" altLang="en-US" sz="2400" b="1" dirty="0"/>
              <a:t>괄호 내의</a:t>
            </a:r>
            <a:endParaRPr lang="en-US" altLang="ko-KR" sz="2400" b="1" dirty="0"/>
          </a:p>
          <a:p>
            <a:r>
              <a:rPr lang="ko-KR" altLang="en-US" sz="2400" b="1" dirty="0"/>
              <a:t>숫자 외에는 같아야 하고</a:t>
            </a:r>
            <a:r>
              <a:rPr lang="en-US" altLang="ko-KR" sz="2400" dirty="0"/>
              <a:t>, </a:t>
            </a:r>
            <a:r>
              <a:rPr lang="ko-KR" altLang="en-US" sz="2400" dirty="0"/>
              <a:t>총 </a:t>
            </a:r>
            <a:r>
              <a:rPr lang="en-US" altLang="ko-KR" sz="2400" dirty="0"/>
              <a:t>20</a:t>
            </a:r>
            <a:r>
              <a:rPr lang="ko-KR" altLang="en-US" sz="2400" dirty="0"/>
              <a:t>개 이상의 사진을 요구함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6DC5E-610A-0848-289E-34CB66038B62}"/>
              </a:ext>
            </a:extLst>
          </p:cNvPr>
          <p:cNvSpPr txBox="1"/>
          <p:nvPr/>
        </p:nvSpPr>
        <p:spPr>
          <a:xfrm>
            <a:off x="3299495" y="5819444"/>
            <a:ext cx="898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다양한 데이터를 학습시키는 것이 더 효율적</a:t>
            </a:r>
            <a:endParaRPr lang="en-US" altLang="ko-KR" sz="2400" dirty="0"/>
          </a:p>
          <a:p>
            <a:r>
              <a:rPr lang="ko-KR" altLang="en-US" sz="2400" dirty="0"/>
              <a:t>단</a:t>
            </a:r>
            <a:r>
              <a:rPr lang="en-US" altLang="ko-KR" sz="2400" dirty="0"/>
              <a:t>, </a:t>
            </a:r>
            <a:r>
              <a:rPr lang="ko-KR" altLang="en-US" sz="2400" b="1" dirty="0"/>
              <a:t>너무 튀는</a:t>
            </a:r>
            <a:r>
              <a:rPr lang="ko-KR" altLang="en-US" sz="2400" dirty="0"/>
              <a:t> 데이터는 정밀성을 낮추므로 지양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0654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51110" y="-60648"/>
            <a:ext cx="9168883" cy="7016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흰동가리 단색으로 채워진">
            <a:extLst>
              <a:ext uri="{FF2B5EF4-FFF2-40B4-BE49-F238E27FC236}">
                <a16:creationId xmlns:a16="http://schemas.microsoft.com/office/drawing/2014/main" id="{CB69BDB7-65F5-345F-AF2C-F36BF4DB2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201299" y="3899291"/>
            <a:ext cx="3375054" cy="3457192"/>
          </a:xfrm>
          <a:prstGeom prst="rect">
            <a:avLst/>
          </a:prstGeom>
        </p:spPr>
      </p:pic>
      <p:pic>
        <p:nvPicPr>
          <p:cNvPr id="5" name="그래픽 4" descr="흰동가리 단색으로 채워진">
            <a:extLst>
              <a:ext uri="{FF2B5EF4-FFF2-40B4-BE49-F238E27FC236}">
                <a16:creationId xmlns:a16="http://schemas.microsoft.com/office/drawing/2014/main" id="{ACC74575-6663-75A9-1149-BF247FE79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38084" y="864210"/>
            <a:ext cx="3375054" cy="3457192"/>
          </a:xfrm>
          <a:prstGeom prst="rect">
            <a:avLst/>
          </a:prstGeom>
        </p:spPr>
      </p:pic>
      <p:pic>
        <p:nvPicPr>
          <p:cNvPr id="6" name="그래픽 5" descr="흰동가리 윤곽선">
            <a:extLst>
              <a:ext uri="{FF2B5EF4-FFF2-40B4-BE49-F238E27FC236}">
                <a16:creationId xmlns:a16="http://schemas.microsoft.com/office/drawing/2014/main" id="{CBEDDBC2-1A82-4905-5DD1-5C6C6F35A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1200930" y="3647440"/>
            <a:ext cx="1982139" cy="2030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360939-AF07-AD0E-EE63-9430DE39911A}"/>
              </a:ext>
            </a:extLst>
          </p:cNvPr>
          <p:cNvSpPr txBox="1"/>
          <p:nvPr/>
        </p:nvSpPr>
        <p:spPr>
          <a:xfrm>
            <a:off x="-36152" y="1110865"/>
            <a:ext cx="299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Training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A00ED-3CA8-8BE9-5FF6-AF21B7FD4EA7}"/>
              </a:ext>
            </a:extLst>
          </p:cNvPr>
          <p:cNvSpPr txBox="1"/>
          <p:nvPr/>
        </p:nvSpPr>
        <p:spPr>
          <a:xfrm>
            <a:off x="3122209" y="4151463"/>
            <a:ext cx="851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등록한 이미지를 학습시키는 과정으로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</a:rPr>
              <a:t>Dreambooth</a:t>
            </a:r>
            <a:r>
              <a:rPr lang="ko-KR" altLang="en-US" sz="2400" dirty="0">
                <a:solidFill>
                  <a:schemeClr val="bg1"/>
                </a:solidFill>
              </a:rPr>
              <a:t>를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실행시키기 위해 세부 파라미터를 조정하게 됨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1F9A45-78C0-FD4B-7CE3-092D2A4BA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7794" y="158857"/>
            <a:ext cx="8011620" cy="2929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8E453F-AD99-3D51-6B6D-A81F020080F1}"/>
              </a:ext>
            </a:extLst>
          </p:cNvPr>
          <p:cNvSpPr txBox="1"/>
          <p:nvPr/>
        </p:nvSpPr>
        <p:spPr>
          <a:xfrm>
            <a:off x="3082480" y="4944684"/>
            <a:ext cx="890528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highlight>
                  <a:srgbClr val="FFFF00"/>
                </a:highlight>
              </a:rPr>
              <a:t> </a:t>
            </a:r>
            <a:r>
              <a:rPr lang="en-US" altLang="ko-KR" sz="2400" b="1" dirty="0" err="1">
                <a:highlight>
                  <a:srgbClr val="FFFF00"/>
                </a:highlight>
              </a:rPr>
              <a:t>Training_step</a:t>
            </a:r>
            <a:r>
              <a:rPr lang="en-US" altLang="ko-KR" sz="2400" b="1" dirty="0">
                <a:highlight>
                  <a:srgbClr val="FFFF00"/>
                </a:highlight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이미지 셋을 몇 번 학습시킬지 결정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highlight>
                  <a:srgbClr val="FFFF00"/>
                </a:highlight>
              </a:rPr>
              <a:t> Resolution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ko-KR" altLang="en-US" sz="2400" dirty="0">
                <a:solidFill>
                  <a:schemeClr val="bg1"/>
                </a:solidFill>
              </a:rPr>
              <a:t> 이미지의 크기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highlight>
                  <a:srgbClr val="FFFF00"/>
                </a:highlight>
              </a:rPr>
              <a:t> </a:t>
            </a:r>
            <a:r>
              <a:rPr lang="en-US" altLang="ko-KR" sz="2400" b="1" dirty="0" err="1">
                <a:highlight>
                  <a:srgbClr val="FFFF00"/>
                </a:highlight>
              </a:rPr>
              <a:t>Save_Checkpoint_Every</a:t>
            </a:r>
            <a:r>
              <a:rPr lang="en-US" altLang="ko-KR" sz="2400" b="1" dirty="0">
                <a:highlight>
                  <a:srgbClr val="FFFF00"/>
                </a:highlight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몇 번 학습할 때 마다 저장할지 결정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6BF31F-EF8C-4596-6E41-951C576DCE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3296" y="980235"/>
            <a:ext cx="6365097" cy="3040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7288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51110" y="-60648"/>
            <a:ext cx="9168883" cy="7016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흰동가리 단색으로 채워진">
            <a:extLst>
              <a:ext uri="{FF2B5EF4-FFF2-40B4-BE49-F238E27FC236}">
                <a16:creationId xmlns:a16="http://schemas.microsoft.com/office/drawing/2014/main" id="{CB69BDB7-65F5-345F-AF2C-F36BF4DB2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222843" y="3781876"/>
            <a:ext cx="3375054" cy="3457192"/>
          </a:xfrm>
          <a:prstGeom prst="rect">
            <a:avLst/>
          </a:prstGeom>
        </p:spPr>
      </p:pic>
      <p:pic>
        <p:nvPicPr>
          <p:cNvPr id="5" name="그래픽 4" descr="흰동가리 단색으로 채워진">
            <a:extLst>
              <a:ext uri="{FF2B5EF4-FFF2-40B4-BE49-F238E27FC236}">
                <a16:creationId xmlns:a16="http://schemas.microsoft.com/office/drawing/2014/main" id="{ACC74575-6663-75A9-1149-BF247FE79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38084" y="864210"/>
            <a:ext cx="3375054" cy="3457192"/>
          </a:xfrm>
          <a:prstGeom prst="rect">
            <a:avLst/>
          </a:prstGeom>
        </p:spPr>
      </p:pic>
      <p:pic>
        <p:nvPicPr>
          <p:cNvPr id="6" name="그래픽 5" descr="흰동가리 윤곽선">
            <a:extLst>
              <a:ext uri="{FF2B5EF4-FFF2-40B4-BE49-F238E27FC236}">
                <a16:creationId xmlns:a16="http://schemas.microsoft.com/office/drawing/2014/main" id="{CBEDDBC2-1A82-4905-5DD1-5C6C6F35A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1200930" y="3647440"/>
            <a:ext cx="1982139" cy="2030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B3DE6D-ED68-DE07-6A93-F86246891155}"/>
              </a:ext>
            </a:extLst>
          </p:cNvPr>
          <p:cNvSpPr txBox="1"/>
          <p:nvPr/>
        </p:nvSpPr>
        <p:spPr>
          <a:xfrm>
            <a:off x="-36152" y="1110865"/>
            <a:ext cx="299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Training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5FAECA-DF91-7118-7383-A68AD7AE73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3994" y="126209"/>
            <a:ext cx="7922512" cy="2896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9C8C6A-5692-D78B-663C-8D38D684839C}"/>
              </a:ext>
            </a:extLst>
          </p:cNvPr>
          <p:cNvSpPr txBox="1"/>
          <p:nvPr/>
        </p:nvSpPr>
        <p:spPr>
          <a:xfrm>
            <a:off x="3192619" y="4427871"/>
            <a:ext cx="9086985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Dependencies</a:t>
            </a:r>
            <a:r>
              <a:rPr lang="ko-KR" altLang="en-US" sz="2400" dirty="0">
                <a:solidFill>
                  <a:schemeClr val="bg1"/>
                </a:solidFill>
              </a:rPr>
              <a:t>에서 다운받은 파일에 파라미터를 넣고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받은 사진과 사전학습 데이터들과 함께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파인 튜닝을 진행 후 </a:t>
            </a:r>
            <a:r>
              <a:rPr lang="en-US" altLang="ko-KR" sz="2400" dirty="0" err="1">
                <a:solidFill>
                  <a:schemeClr val="bg1"/>
                </a:solidFill>
              </a:rPr>
              <a:t>Gdrive</a:t>
            </a:r>
            <a:r>
              <a:rPr lang="ko-KR" altLang="en-US" sz="2400" dirty="0">
                <a:solidFill>
                  <a:schemeClr val="bg1"/>
                </a:solidFill>
              </a:rPr>
              <a:t>에 저장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8CD311-921A-990A-1322-5B7EDD66D8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5127" y="1147306"/>
            <a:ext cx="6365097" cy="3040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241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51110" y="-60648"/>
            <a:ext cx="9168883" cy="7016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흰동가리 단색으로 채워진">
            <a:extLst>
              <a:ext uri="{FF2B5EF4-FFF2-40B4-BE49-F238E27FC236}">
                <a16:creationId xmlns:a16="http://schemas.microsoft.com/office/drawing/2014/main" id="{CB69BDB7-65F5-345F-AF2C-F36BF4DB2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202946" y="4137857"/>
            <a:ext cx="3375054" cy="3457192"/>
          </a:xfrm>
          <a:prstGeom prst="rect">
            <a:avLst/>
          </a:prstGeom>
        </p:spPr>
      </p:pic>
      <p:pic>
        <p:nvPicPr>
          <p:cNvPr id="5" name="그래픽 4" descr="흰동가리 단색으로 채워진">
            <a:extLst>
              <a:ext uri="{FF2B5EF4-FFF2-40B4-BE49-F238E27FC236}">
                <a16:creationId xmlns:a16="http://schemas.microsoft.com/office/drawing/2014/main" id="{ACC74575-6663-75A9-1149-BF247FE79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38084" y="864210"/>
            <a:ext cx="3375054" cy="3457192"/>
          </a:xfrm>
          <a:prstGeom prst="rect">
            <a:avLst/>
          </a:prstGeom>
        </p:spPr>
      </p:pic>
      <p:pic>
        <p:nvPicPr>
          <p:cNvPr id="6" name="그래픽 5" descr="흰동가리 윤곽선">
            <a:extLst>
              <a:ext uri="{FF2B5EF4-FFF2-40B4-BE49-F238E27FC236}">
                <a16:creationId xmlns:a16="http://schemas.microsoft.com/office/drawing/2014/main" id="{CBEDDBC2-1A82-4905-5DD1-5C6C6F35A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1200930" y="3647440"/>
            <a:ext cx="1982139" cy="2030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B11420-DA1D-E40E-A43B-8D2881B8962D}"/>
              </a:ext>
            </a:extLst>
          </p:cNvPr>
          <p:cNvSpPr txBox="1"/>
          <p:nvPr/>
        </p:nvSpPr>
        <p:spPr>
          <a:xfrm>
            <a:off x="-36152" y="1110865"/>
            <a:ext cx="2995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est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the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trained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64B4-9897-191A-9C37-455331AAFC6C}"/>
              </a:ext>
            </a:extLst>
          </p:cNvPr>
          <p:cNvSpPr txBox="1"/>
          <p:nvPr/>
        </p:nvSpPr>
        <p:spPr>
          <a:xfrm>
            <a:off x="3308825" y="4506035"/>
            <a:ext cx="851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튜닝한 모델을 </a:t>
            </a:r>
            <a:r>
              <a:rPr lang="en-US" altLang="ko-KR" sz="2400" dirty="0" err="1">
                <a:solidFill>
                  <a:schemeClr val="bg1"/>
                </a:solidFill>
              </a:rPr>
              <a:t>Gdrive</a:t>
            </a:r>
            <a:r>
              <a:rPr lang="ko-KR" altLang="en-US" sz="2400" dirty="0">
                <a:solidFill>
                  <a:schemeClr val="bg1"/>
                </a:solidFill>
              </a:rPr>
              <a:t>에서 불러옴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4E678-9E7E-50F8-604C-6EEB732DE6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0163" y="135289"/>
            <a:ext cx="8625028" cy="4110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3AD790-8796-5CA4-A638-47A41B4EDDAD}"/>
              </a:ext>
            </a:extLst>
          </p:cNvPr>
          <p:cNvSpPr txBox="1"/>
          <p:nvPr/>
        </p:nvSpPr>
        <p:spPr>
          <a:xfrm>
            <a:off x="3318156" y="5167422"/>
            <a:ext cx="851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모델을 실행시켜볼 수 있는 </a:t>
            </a:r>
            <a:r>
              <a:rPr lang="en-US" altLang="ko-KR" sz="2400" dirty="0" err="1">
                <a:solidFill>
                  <a:schemeClr val="bg1"/>
                </a:solidFill>
              </a:rPr>
              <a:t>Gradio</a:t>
            </a:r>
            <a:r>
              <a:rPr lang="ko-KR" altLang="en-US" sz="2400" dirty="0">
                <a:solidFill>
                  <a:schemeClr val="bg1"/>
                </a:solidFill>
              </a:rPr>
              <a:t>링크를 보내줌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44214-613F-5716-973A-7BD091305B04}"/>
              </a:ext>
            </a:extLst>
          </p:cNvPr>
          <p:cNvSpPr txBox="1"/>
          <p:nvPr/>
        </p:nvSpPr>
        <p:spPr>
          <a:xfrm>
            <a:off x="3308824" y="5746826"/>
            <a:ext cx="851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Gradio</a:t>
            </a:r>
            <a:r>
              <a:rPr lang="ko-KR" altLang="en-US" sz="2400" dirty="0">
                <a:solidFill>
                  <a:schemeClr val="bg1"/>
                </a:solidFill>
              </a:rPr>
              <a:t>를 실행시켜 </a:t>
            </a:r>
            <a:r>
              <a:rPr lang="en-US" altLang="ko-KR" sz="2400" dirty="0">
                <a:solidFill>
                  <a:schemeClr val="bg1"/>
                </a:solidFill>
              </a:rPr>
              <a:t>prompt</a:t>
            </a:r>
            <a:r>
              <a:rPr lang="ko-KR" altLang="en-US" sz="2400" dirty="0">
                <a:solidFill>
                  <a:schemeClr val="bg1"/>
                </a:solidFill>
              </a:rPr>
              <a:t>를 조정하는 등의 방법으로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이미지를 생성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03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3" y="-83976"/>
            <a:ext cx="8929397" cy="7016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공기 방울 윤곽선">
            <a:extLst>
              <a:ext uri="{FF2B5EF4-FFF2-40B4-BE49-F238E27FC236}">
                <a16:creationId xmlns:a16="http://schemas.microsoft.com/office/drawing/2014/main" id="{9B2A473B-CAE5-0BF2-C544-AB18E2737D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37572" y="-3154562"/>
            <a:ext cx="12085202" cy="12085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7EFA4C-667A-53F2-4D0F-F0C62FC30F85}"/>
              </a:ext>
            </a:extLst>
          </p:cNvPr>
          <p:cNvSpPr txBox="1"/>
          <p:nvPr/>
        </p:nvSpPr>
        <p:spPr>
          <a:xfrm flipH="1">
            <a:off x="130626" y="3079102"/>
            <a:ext cx="87707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 실행</a:t>
            </a:r>
          </a:p>
        </p:txBody>
      </p:sp>
    </p:spTree>
    <p:extLst>
      <p:ext uri="{BB962C8B-B14F-4D97-AF65-F5344CB8AC3E}">
        <p14:creationId xmlns:p14="http://schemas.microsoft.com/office/powerpoint/2010/main" val="1001334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2" y="-83976"/>
            <a:ext cx="8966719" cy="7016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크리스탈 윤곽선">
            <a:extLst>
              <a:ext uri="{FF2B5EF4-FFF2-40B4-BE49-F238E27FC236}">
                <a16:creationId xmlns:a16="http://schemas.microsoft.com/office/drawing/2014/main" id="{B6C0C383-9EBB-FF12-729A-966E4A9F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36728" y="2733040"/>
            <a:ext cx="3785494" cy="3785494"/>
          </a:xfrm>
          <a:prstGeom prst="rect">
            <a:avLst/>
          </a:prstGeom>
        </p:spPr>
      </p:pic>
      <p:pic>
        <p:nvPicPr>
          <p:cNvPr id="3" name="그래픽 2" descr="크리스탈 단색으로 채워진">
            <a:extLst>
              <a:ext uri="{FF2B5EF4-FFF2-40B4-BE49-F238E27FC236}">
                <a16:creationId xmlns:a16="http://schemas.microsoft.com/office/drawing/2014/main" id="{8C76C9FD-E84B-C964-90FC-FAC9B9EB9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700" y="3977240"/>
            <a:ext cx="3441860" cy="34418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555760-9FE4-A22B-A5B7-A45FB22D71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4" t="1396" r="2363" b="49913"/>
          <a:stretch/>
        </p:blipFill>
        <p:spPr>
          <a:xfrm>
            <a:off x="1809000" y="603200"/>
            <a:ext cx="2163560" cy="28875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745012-32C1-735B-D7B2-61356177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95" t="51308" r="662" b="1032"/>
          <a:stretch/>
        </p:blipFill>
        <p:spPr>
          <a:xfrm>
            <a:off x="4872949" y="1319844"/>
            <a:ext cx="2163560" cy="282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204A52-AB3E-22BE-2490-8CF582FFC38C}"/>
              </a:ext>
            </a:extLst>
          </p:cNvPr>
          <p:cNvSpPr txBox="1"/>
          <p:nvPr/>
        </p:nvSpPr>
        <p:spPr>
          <a:xfrm>
            <a:off x="9078684" y="4148835"/>
            <a:ext cx="3020008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학습시킬 표본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얼굴 사진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24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8A614-B5DF-DFDC-B7BF-144D7220C0B9}"/>
              </a:ext>
            </a:extLst>
          </p:cNvPr>
          <p:cNvSpPr txBox="1"/>
          <p:nvPr/>
        </p:nvSpPr>
        <p:spPr>
          <a:xfrm>
            <a:off x="9575901" y="249257"/>
            <a:ext cx="2472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dirty="0">
                <a:latin typeface="Agency FB" panose="020B0503020202020204" pitchFamily="34" charset="0"/>
              </a:rPr>
              <a:t>Learning…</a:t>
            </a:r>
            <a:endParaRPr lang="ko-KR" altLang="en-US" sz="40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274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2" y="-83976"/>
            <a:ext cx="8966719" cy="7016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크리스탈 윤곽선">
            <a:extLst>
              <a:ext uri="{FF2B5EF4-FFF2-40B4-BE49-F238E27FC236}">
                <a16:creationId xmlns:a16="http://schemas.microsoft.com/office/drawing/2014/main" id="{B6C0C383-9EBB-FF12-729A-966E4A9F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36728" y="2733040"/>
            <a:ext cx="3785494" cy="3785494"/>
          </a:xfrm>
          <a:prstGeom prst="rect">
            <a:avLst/>
          </a:prstGeom>
        </p:spPr>
      </p:pic>
      <p:pic>
        <p:nvPicPr>
          <p:cNvPr id="3" name="그래픽 2" descr="크리스탈 단색으로 채워진">
            <a:extLst>
              <a:ext uri="{FF2B5EF4-FFF2-40B4-BE49-F238E27FC236}">
                <a16:creationId xmlns:a16="http://schemas.microsoft.com/office/drawing/2014/main" id="{8C76C9FD-E84B-C964-90FC-FAC9B9EB9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700" y="3977240"/>
            <a:ext cx="3441860" cy="34418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CB21AB-3BB3-1B64-AD61-C380F07BA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6" y="1137355"/>
            <a:ext cx="8691511" cy="411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7150F-7D44-5D52-2F35-9B1B4BBC34BD}"/>
              </a:ext>
            </a:extLst>
          </p:cNvPr>
          <p:cNvSpPr txBox="1"/>
          <p:nvPr/>
        </p:nvSpPr>
        <p:spPr>
          <a:xfrm>
            <a:off x="9575901" y="249257"/>
            <a:ext cx="2472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dirty="0">
                <a:latin typeface="Agency FB" panose="020B0503020202020204" pitchFamily="34" charset="0"/>
              </a:rPr>
              <a:t>Learning…</a:t>
            </a:r>
            <a:endParaRPr lang="ko-KR" altLang="en-US" sz="40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47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2" y="-83976"/>
            <a:ext cx="8966719" cy="7016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크리스탈 윤곽선">
            <a:extLst>
              <a:ext uri="{FF2B5EF4-FFF2-40B4-BE49-F238E27FC236}">
                <a16:creationId xmlns:a16="http://schemas.microsoft.com/office/drawing/2014/main" id="{B6C0C383-9EBB-FF12-729A-966E4A9F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36728" y="2733040"/>
            <a:ext cx="3785494" cy="3785494"/>
          </a:xfrm>
          <a:prstGeom prst="rect">
            <a:avLst/>
          </a:prstGeom>
        </p:spPr>
      </p:pic>
      <p:pic>
        <p:nvPicPr>
          <p:cNvPr id="3" name="그래픽 2" descr="크리스탈 단색으로 채워진">
            <a:extLst>
              <a:ext uri="{FF2B5EF4-FFF2-40B4-BE49-F238E27FC236}">
                <a16:creationId xmlns:a16="http://schemas.microsoft.com/office/drawing/2014/main" id="{8C76C9FD-E84B-C964-90FC-FAC9B9EB9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700" y="3977240"/>
            <a:ext cx="3441860" cy="3441860"/>
          </a:xfrm>
          <a:prstGeom prst="rect">
            <a:avLst/>
          </a:prstGeom>
        </p:spPr>
      </p:pic>
      <p:pic>
        <p:nvPicPr>
          <p:cNvPr id="7" name="그림 6" descr="사람, 인간의 얼굴, 의류, 시력 관리이(가) 표시된 사진&#10;&#10;자동 생성된 설명">
            <a:extLst>
              <a:ext uri="{FF2B5EF4-FFF2-40B4-BE49-F238E27FC236}">
                <a16:creationId xmlns:a16="http://schemas.microsoft.com/office/drawing/2014/main" id="{81254E6D-ABB2-D878-3B08-306A5C3F8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31" y="3977240"/>
            <a:ext cx="2386317" cy="2386317"/>
          </a:xfrm>
          <a:prstGeom prst="rect">
            <a:avLst/>
          </a:prstGeom>
        </p:spPr>
      </p:pic>
      <p:pic>
        <p:nvPicPr>
          <p:cNvPr id="9" name="그림 8" descr="인간의 얼굴, 사람, 의류, 미소이(가) 표시된 사진&#10;&#10;자동 생성된 설명">
            <a:extLst>
              <a:ext uri="{FF2B5EF4-FFF2-40B4-BE49-F238E27FC236}">
                <a16:creationId xmlns:a16="http://schemas.microsoft.com/office/drawing/2014/main" id="{406B5D85-3AAB-35D4-7195-0E3804446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38" y="3432628"/>
            <a:ext cx="2386317" cy="2386317"/>
          </a:xfrm>
          <a:prstGeom prst="rect">
            <a:avLst/>
          </a:prstGeom>
        </p:spPr>
      </p:pic>
      <p:pic>
        <p:nvPicPr>
          <p:cNvPr id="11" name="그림 10" descr="인간의 얼굴, 사람, 의류, 넥타이이(가) 표시된 사진&#10;&#10;자동 생성된 설명">
            <a:extLst>
              <a:ext uri="{FF2B5EF4-FFF2-40B4-BE49-F238E27FC236}">
                <a16:creationId xmlns:a16="http://schemas.microsoft.com/office/drawing/2014/main" id="{40FEFDC3-ACA3-E692-56DC-C9321FBCE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31" y="1428941"/>
            <a:ext cx="2386317" cy="2386317"/>
          </a:xfrm>
          <a:prstGeom prst="rect">
            <a:avLst/>
          </a:prstGeom>
        </p:spPr>
      </p:pic>
      <p:pic>
        <p:nvPicPr>
          <p:cNvPr id="13" name="그림 12" descr="인간의 얼굴, 사람, 의류, 미소이(가) 표시된 사진&#10;&#10;자동 생성된 설명">
            <a:extLst>
              <a:ext uri="{FF2B5EF4-FFF2-40B4-BE49-F238E27FC236}">
                <a16:creationId xmlns:a16="http://schemas.microsoft.com/office/drawing/2014/main" id="{4E240FA5-F705-42BB-0500-2B445DA1BF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9" y="2880760"/>
            <a:ext cx="2386317" cy="2386317"/>
          </a:xfrm>
          <a:prstGeom prst="rect">
            <a:avLst/>
          </a:prstGeom>
        </p:spPr>
      </p:pic>
      <p:pic>
        <p:nvPicPr>
          <p:cNvPr id="15" name="그림 14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0CBED334-F834-4FD4-1394-E60FDAC91E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92" y="832241"/>
            <a:ext cx="2386317" cy="2386317"/>
          </a:xfrm>
          <a:prstGeom prst="rect">
            <a:avLst/>
          </a:prstGeom>
        </p:spPr>
      </p:pic>
      <p:pic>
        <p:nvPicPr>
          <p:cNvPr id="17" name="그림 16" descr="인간의 얼굴, 사람, 미소, 의류이(가) 표시된 사진&#10;&#10;자동 생성된 설명">
            <a:extLst>
              <a:ext uri="{FF2B5EF4-FFF2-40B4-BE49-F238E27FC236}">
                <a16:creationId xmlns:a16="http://schemas.microsoft.com/office/drawing/2014/main" id="{93E42C73-F0DD-9B32-E9A8-765BB5819F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8" y="235783"/>
            <a:ext cx="2386317" cy="23863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E42785-F4BC-32BE-C5D0-0DBB61BE3C83}"/>
              </a:ext>
            </a:extLst>
          </p:cNvPr>
          <p:cNvSpPr txBox="1"/>
          <p:nvPr/>
        </p:nvSpPr>
        <p:spPr>
          <a:xfrm>
            <a:off x="9454606" y="249257"/>
            <a:ext cx="2472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dirty="0">
                <a:latin typeface="Agency FB" panose="020B0503020202020204" pitchFamily="34" charset="0"/>
              </a:rPr>
              <a:t>Result</a:t>
            </a:r>
            <a:endParaRPr lang="ko-KR" altLang="en-US" sz="4000" b="1" dirty="0">
              <a:latin typeface="Agency FB" panose="020B05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A77058-9788-3FCE-8B47-7EDDF63EE439}"/>
              </a:ext>
            </a:extLst>
          </p:cNvPr>
          <p:cNvSpPr txBox="1"/>
          <p:nvPr/>
        </p:nvSpPr>
        <p:spPr>
          <a:xfrm>
            <a:off x="9163843" y="3050551"/>
            <a:ext cx="276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오바마와 내가 함께 찍은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인스타용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셀피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85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3CF2F1-0B92-D730-E635-800B7596B7CD}"/>
              </a:ext>
            </a:extLst>
          </p:cNvPr>
          <p:cNvSpPr/>
          <p:nvPr/>
        </p:nvSpPr>
        <p:spPr>
          <a:xfrm rot="2047705">
            <a:off x="6745435" y="-2137720"/>
            <a:ext cx="4129252" cy="114021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9EA39F-C989-38FD-50E7-1D7D97FB068D}"/>
              </a:ext>
            </a:extLst>
          </p:cNvPr>
          <p:cNvSpPr/>
          <p:nvPr/>
        </p:nvSpPr>
        <p:spPr>
          <a:xfrm rot="2047705">
            <a:off x="9375200" y="-49914"/>
            <a:ext cx="4129252" cy="9284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기준 위치 단색으로 채워진">
            <a:extLst>
              <a:ext uri="{FF2B5EF4-FFF2-40B4-BE49-F238E27FC236}">
                <a16:creationId xmlns:a16="http://schemas.microsoft.com/office/drawing/2014/main" id="{CE388674-851A-05A6-78B2-820F901F3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3993" y="2718963"/>
            <a:ext cx="2894307" cy="2894307"/>
          </a:xfrm>
          <a:prstGeom prst="rect">
            <a:avLst/>
          </a:prstGeom>
        </p:spPr>
      </p:pic>
      <p:pic>
        <p:nvPicPr>
          <p:cNvPr id="5" name="그래픽 4" descr="기준 위치 단색으로 채워진">
            <a:extLst>
              <a:ext uri="{FF2B5EF4-FFF2-40B4-BE49-F238E27FC236}">
                <a16:creationId xmlns:a16="http://schemas.microsoft.com/office/drawing/2014/main" id="{9F1A1973-570F-5922-CA47-1F65DAA26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4928" y="1747672"/>
            <a:ext cx="2894307" cy="2894307"/>
          </a:xfrm>
          <a:prstGeom prst="rect">
            <a:avLst/>
          </a:prstGeom>
        </p:spPr>
      </p:pic>
      <p:pic>
        <p:nvPicPr>
          <p:cNvPr id="6" name="그래픽 5" descr="기준 위치 단색으로 채워진">
            <a:extLst>
              <a:ext uri="{FF2B5EF4-FFF2-40B4-BE49-F238E27FC236}">
                <a16:creationId xmlns:a16="http://schemas.microsoft.com/office/drawing/2014/main" id="{E100F58B-5F5C-E109-18EE-D771B41FB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8232" y="3690258"/>
            <a:ext cx="2894307" cy="2894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78E14C-07B2-6E7E-2B90-094DEB2922F8}"/>
              </a:ext>
            </a:extLst>
          </p:cNvPr>
          <p:cNvSpPr txBox="1"/>
          <p:nvPr/>
        </p:nvSpPr>
        <p:spPr>
          <a:xfrm flipH="1">
            <a:off x="3303153" y="2718963"/>
            <a:ext cx="3189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Stable Diffusion</a:t>
            </a:r>
            <a:r>
              <a:rPr lang="ko-KR" altLang="en-US" sz="2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이란</a:t>
            </a:r>
            <a:r>
              <a:rPr lang="en-US" altLang="ko-KR" sz="2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20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F70AE-87AD-F03E-350A-026236E5F77A}"/>
              </a:ext>
            </a:extLst>
          </p:cNvPr>
          <p:cNvSpPr txBox="1"/>
          <p:nvPr/>
        </p:nvSpPr>
        <p:spPr>
          <a:xfrm flipH="1">
            <a:off x="6129783" y="3720096"/>
            <a:ext cx="2882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 원리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C51454-6612-B5CE-2590-310A852FEF82}"/>
              </a:ext>
            </a:extLst>
          </p:cNvPr>
          <p:cNvSpPr txBox="1"/>
          <p:nvPr/>
        </p:nvSpPr>
        <p:spPr>
          <a:xfrm flipH="1">
            <a:off x="8904088" y="4647287"/>
            <a:ext cx="2882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 실행</a:t>
            </a:r>
          </a:p>
        </p:txBody>
      </p:sp>
      <p:pic>
        <p:nvPicPr>
          <p:cNvPr id="17" name="그래픽 16" descr="공기 방울 윤곽선">
            <a:extLst>
              <a:ext uri="{FF2B5EF4-FFF2-40B4-BE49-F238E27FC236}">
                <a16:creationId xmlns:a16="http://schemas.microsoft.com/office/drawing/2014/main" id="{F77060D7-71EF-FA96-BD3E-54038D620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05629">
            <a:off x="9978402" y="142829"/>
            <a:ext cx="1562435" cy="1562435"/>
          </a:xfrm>
          <a:prstGeom prst="rect">
            <a:avLst/>
          </a:prstGeom>
        </p:spPr>
      </p:pic>
      <p:pic>
        <p:nvPicPr>
          <p:cNvPr id="18" name="그래픽 17" descr="공기 방울 윤곽선">
            <a:extLst>
              <a:ext uri="{FF2B5EF4-FFF2-40B4-BE49-F238E27FC236}">
                <a16:creationId xmlns:a16="http://schemas.microsoft.com/office/drawing/2014/main" id="{7C395F64-6101-570B-A4DE-92B6C79266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314679" flipH="1">
            <a:off x="10282497" y="1338025"/>
            <a:ext cx="1591438" cy="156243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B0DAAB-D9F4-F453-EC70-08B278677434}"/>
              </a:ext>
            </a:extLst>
          </p:cNvPr>
          <p:cNvSpPr/>
          <p:nvPr/>
        </p:nvSpPr>
        <p:spPr>
          <a:xfrm>
            <a:off x="-18662" y="-18663"/>
            <a:ext cx="2995127" cy="69513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기준 위치 단색으로 채워진">
            <a:extLst>
              <a:ext uri="{FF2B5EF4-FFF2-40B4-BE49-F238E27FC236}">
                <a16:creationId xmlns:a16="http://schemas.microsoft.com/office/drawing/2014/main" id="{522D9A6B-5309-B41C-A519-F4679107FD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379596">
            <a:off x="-1497133" y="2200106"/>
            <a:ext cx="5047780" cy="5047780"/>
          </a:xfrm>
          <a:prstGeom prst="rect">
            <a:avLst/>
          </a:prstGeom>
        </p:spPr>
      </p:pic>
      <p:pic>
        <p:nvPicPr>
          <p:cNvPr id="24" name="그래픽 23" descr="기준 위치 단색으로 채워진">
            <a:extLst>
              <a:ext uri="{FF2B5EF4-FFF2-40B4-BE49-F238E27FC236}">
                <a16:creationId xmlns:a16="http://schemas.microsoft.com/office/drawing/2014/main" id="{082EF880-D506-F3CD-AC99-E38064A958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335787">
            <a:off x="-1151708" y="2372136"/>
            <a:ext cx="4989581" cy="4989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E29A20-8A42-3AC7-314C-600D9A51D871}"/>
              </a:ext>
            </a:extLst>
          </p:cNvPr>
          <p:cNvSpPr txBox="1"/>
          <p:nvPr/>
        </p:nvSpPr>
        <p:spPr>
          <a:xfrm flipH="1">
            <a:off x="-193559" y="1233834"/>
            <a:ext cx="334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3382438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B7E9227-7A34-D376-D5D1-0B6B710F6DFD}"/>
              </a:ext>
            </a:extLst>
          </p:cNvPr>
          <p:cNvSpPr/>
          <p:nvPr/>
        </p:nvSpPr>
        <p:spPr>
          <a:xfrm>
            <a:off x="-127321" y="-150470"/>
            <a:ext cx="12342471" cy="7031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대회 윤곽선">
            <a:extLst>
              <a:ext uri="{FF2B5EF4-FFF2-40B4-BE49-F238E27FC236}">
                <a16:creationId xmlns:a16="http://schemas.microsoft.com/office/drawing/2014/main" id="{5DDDB129-12DE-CBCB-07D9-1F78DD3B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2476813" y="2499149"/>
            <a:ext cx="4307903" cy="4141039"/>
          </a:xfrm>
          <a:prstGeom prst="rect">
            <a:avLst/>
          </a:prstGeom>
        </p:spPr>
      </p:pic>
      <p:pic>
        <p:nvPicPr>
          <p:cNvPr id="4" name="그래픽 3" descr="대회 단색으로 채워진">
            <a:extLst>
              <a:ext uri="{FF2B5EF4-FFF2-40B4-BE49-F238E27FC236}">
                <a16:creationId xmlns:a16="http://schemas.microsoft.com/office/drawing/2014/main" id="{6979093C-52E9-60BA-83C3-1CC82FE5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976495" y="599439"/>
            <a:ext cx="3587511" cy="3390741"/>
          </a:xfrm>
          <a:prstGeom prst="rect">
            <a:avLst/>
          </a:prstGeom>
        </p:spPr>
      </p:pic>
      <p:sp>
        <p:nvSpPr>
          <p:cNvPr id="7" name="이중 물결 6">
            <a:extLst>
              <a:ext uri="{FF2B5EF4-FFF2-40B4-BE49-F238E27FC236}">
                <a16:creationId xmlns:a16="http://schemas.microsoft.com/office/drawing/2014/main" id="{618D5078-3988-36F3-E404-EA772FF57BF5}"/>
              </a:ext>
            </a:extLst>
          </p:cNvPr>
          <p:cNvSpPr/>
          <p:nvPr/>
        </p:nvSpPr>
        <p:spPr>
          <a:xfrm>
            <a:off x="-650647" y="6115341"/>
            <a:ext cx="1348186" cy="1049694"/>
          </a:xfrm>
          <a:prstGeom prst="double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중 물결 7">
            <a:extLst>
              <a:ext uri="{FF2B5EF4-FFF2-40B4-BE49-F238E27FC236}">
                <a16:creationId xmlns:a16="http://schemas.microsoft.com/office/drawing/2014/main" id="{FE248E3E-ADA7-6352-48CE-BBCA7469675A}"/>
              </a:ext>
            </a:extLst>
          </p:cNvPr>
          <p:cNvSpPr/>
          <p:nvPr/>
        </p:nvSpPr>
        <p:spPr>
          <a:xfrm>
            <a:off x="680313" y="6125501"/>
            <a:ext cx="1348186" cy="1049694"/>
          </a:xfrm>
          <a:prstGeom prst="double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중 물결 8">
            <a:extLst>
              <a:ext uri="{FF2B5EF4-FFF2-40B4-BE49-F238E27FC236}">
                <a16:creationId xmlns:a16="http://schemas.microsoft.com/office/drawing/2014/main" id="{FF8A753A-E7E1-718F-7906-7663E9224BB8}"/>
              </a:ext>
            </a:extLst>
          </p:cNvPr>
          <p:cNvSpPr/>
          <p:nvPr/>
        </p:nvSpPr>
        <p:spPr>
          <a:xfrm>
            <a:off x="2021433" y="6125501"/>
            <a:ext cx="1348186" cy="1049694"/>
          </a:xfrm>
          <a:prstGeom prst="double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중 물결 9">
            <a:extLst>
              <a:ext uri="{FF2B5EF4-FFF2-40B4-BE49-F238E27FC236}">
                <a16:creationId xmlns:a16="http://schemas.microsoft.com/office/drawing/2014/main" id="{499E21A4-0F60-D054-5C3B-CD5501F42AE7}"/>
              </a:ext>
            </a:extLst>
          </p:cNvPr>
          <p:cNvSpPr/>
          <p:nvPr/>
        </p:nvSpPr>
        <p:spPr>
          <a:xfrm>
            <a:off x="3352393" y="6135661"/>
            <a:ext cx="1348186" cy="1049694"/>
          </a:xfrm>
          <a:prstGeom prst="double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중 물결 10">
            <a:extLst>
              <a:ext uri="{FF2B5EF4-FFF2-40B4-BE49-F238E27FC236}">
                <a16:creationId xmlns:a16="http://schemas.microsoft.com/office/drawing/2014/main" id="{16C0A637-3D52-899F-7721-88401FCE4799}"/>
              </a:ext>
            </a:extLst>
          </p:cNvPr>
          <p:cNvSpPr/>
          <p:nvPr/>
        </p:nvSpPr>
        <p:spPr>
          <a:xfrm>
            <a:off x="4693513" y="6135661"/>
            <a:ext cx="1348186" cy="1049694"/>
          </a:xfrm>
          <a:prstGeom prst="double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중 물결 11">
            <a:extLst>
              <a:ext uri="{FF2B5EF4-FFF2-40B4-BE49-F238E27FC236}">
                <a16:creationId xmlns:a16="http://schemas.microsoft.com/office/drawing/2014/main" id="{15430C7C-C67C-C838-A592-BBE50B2C2C8D}"/>
              </a:ext>
            </a:extLst>
          </p:cNvPr>
          <p:cNvSpPr/>
          <p:nvPr/>
        </p:nvSpPr>
        <p:spPr>
          <a:xfrm>
            <a:off x="6024473" y="6145821"/>
            <a:ext cx="1348186" cy="1049694"/>
          </a:xfrm>
          <a:prstGeom prst="double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중 물결 12">
            <a:extLst>
              <a:ext uri="{FF2B5EF4-FFF2-40B4-BE49-F238E27FC236}">
                <a16:creationId xmlns:a16="http://schemas.microsoft.com/office/drawing/2014/main" id="{3B7719DB-B4D2-CD2C-9354-8FAAF9AEDEED}"/>
              </a:ext>
            </a:extLst>
          </p:cNvPr>
          <p:cNvSpPr/>
          <p:nvPr/>
        </p:nvSpPr>
        <p:spPr>
          <a:xfrm>
            <a:off x="7365593" y="6145821"/>
            <a:ext cx="1348186" cy="1049694"/>
          </a:xfrm>
          <a:prstGeom prst="double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중 물결 13">
            <a:extLst>
              <a:ext uri="{FF2B5EF4-FFF2-40B4-BE49-F238E27FC236}">
                <a16:creationId xmlns:a16="http://schemas.microsoft.com/office/drawing/2014/main" id="{B6FF8B2D-06BB-4053-CAD4-2C782BFF0CF4}"/>
              </a:ext>
            </a:extLst>
          </p:cNvPr>
          <p:cNvSpPr/>
          <p:nvPr/>
        </p:nvSpPr>
        <p:spPr>
          <a:xfrm>
            <a:off x="8696553" y="6155981"/>
            <a:ext cx="1348186" cy="1049694"/>
          </a:xfrm>
          <a:prstGeom prst="double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중 물결 14">
            <a:extLst>
              <a:ext uri="{FF2B5EF4-FFF2-40B4-BE49-F238E27FC236}">
                <a16:creationId xmlns:a16="http://schemas.microsoft.com/office/drawing/2014/main" id="{78A8252F-8E09-A08F-9F3B-EEEC6CF31A12}"/>
              </a:ext>
            </a:extLst>
          </p:cNvPr>
          <p:cNvSpPr/>
          <p:nvPr/>
        </p:nvSpPr>
        <p:spPr>
          <a:xfrm>
            <a:off x="10027513" y="6183494"/>
            <a:ext cx="1348186" cy="1049694"/>
          </a:xfrm>
          <a:prstGeom prst="double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중 물결 15">
            <a:extLst>
              <a:ext uri="{FF2B5EF4-FFF2-40B4-BE49-F238E27FC236}">
                <a16:creationId xmlns:a16="http://schemas.microsoft.com/office/drawing/2014/main" id="{AE01DB39-0B31-4473-8928-4BBE7CA82472}"/>
              </a:ext>
            </a:extLst>
          </p:cNvPr>
          <p:cNvSpPr/>
          <p:nvPr/>
        </p:nvSpPr>
        <p:spPr>
          <a:xfrm>
            <a:off x="11358473" y="6203814"/>
            <a:ext cx="1348186" cy="1049694"/>
          </a:xfrm>
          <a:prstGeom prst="double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1054CB-F087-4B4E-E7FA-0F8E00C71938}"/>
              </a:ext>
            </a:extLst>
          </p:cNvPr>
          <p:cNvSpPr txBox="1"/>
          <p:nvPr/>
        </p:nvSpPr>
        <p:spPr>
          <a:xfrm>
            <a:off x="7193280" y="4748315"/>
            <a:ext cx="4583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감사합니다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9E4A-49D1-9677-6028-BD0F8476BB31}"/>
              </a:ext>
            </a:extLst>
          </p:cNvPr>
          <p:cNvSpPr txBox="1"/>
          <p:nvPr/>
        </p:nvSpPr>
        <p:spPr>
          <a:xfrm>
            <a:off x="10154210" y="6301336"/>
            <a:ext cx="198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Made</a:t>
            </a:r>
            <a:r>
              <a:rPr lang="ko-KR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by</a:t>
            </a:r>
            <a:r>
              <a:rPr lang="ko-KR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i="1" dirty="0" err="1">
                <a:solidFill>
                  <a:schemeClr val="bg1">
                    <a:lumMod val="75000"/>
                  </a:schemeClr>
                </a:solidFill>
              </a:rPr>
              <a:t>SyP</a:t>
            </a:r>
            <a:endParaRPr lang="ko-KR" alt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그래픽 5" descr="대회 단색으로 채워진">
            <a:hlinkClick r:id="rId6"/>
            <a:extLst>
              <a:ext uri="{FF2B5EF4-FFF2-40B4-BE49-F238E27FC236}">
                <a16:creationId xmlns:a16="http://schemas.microsoft.com/office/drawing/2014/main" id="{DE9CFE0B-5F39-FADD-8F36-9BC7EF24E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50726" y="211694"/>
            <a:ext cx="6638416" cy="62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1.37774 -0.011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0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1.41745 -0.0041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72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87071 0.011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29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3" y="-83976"/>
            <a:ext cx="8929397" cy="7016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공기 방울 윤곽선">
            <a:extLst>
              <a:ext uri="{FF2B5EF4-FFF2-40B4-BE49-F238E27FC236}">
                <a16:creationId xmlns:a16="http://schemas.microsoft.com/office/drawing/2014/main" id="{9B2A473B-CAE5-0BF2-C544-AB18E2737D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37572" y="-3154562"/>
            <a:ext cx="12085202" cy="12085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7EFA4C-667A-53F2-4D0F-F0C62FC30F85}"/>
              </a:ext>
            </a:extLst>
          </p:cNvPr>
          <p:cNvSpPr txBox="1"/>
          <p:nvPr/>
        </p:nvSpPr>
        <p:spPr>
          <a:xfrm flipH="1">
            <a:off x="121294" y="3032448"/>
            <a:ext cx="87707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2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Stable Diffusion</a:t>
            </a:r>
            <a:r>
              <a:rPr lang="ko-KR" altLang="en-US" sz="52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이란</a:t>
            </a:r>
            <a:r>
              <a:rPr lang="en-US" altLang="ko-KR" sz="52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52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011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2" y="-18663"/>
            <a:ext cx="2995127" cy="69513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기준 위치 단색으로 채워진">
            <a:extLst>
              <a:ext uri="{FF2B5EF4-FFF2-40B4-BE49-F238E27FC236}">
                <a16:creationId xmlns:a16="http://schemas.microsoft.com/office/drawing/2014/main" id="{BB43F7E8-CF10-30AF-64F9-34D5BAB4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79596">
            <a:off x="-1497133" y="2200106"/>
            <a:ext cx="5047780" cy="5047780"/>
          </a:xfrm>
          <a:prstGeom prst="rect">
            <a:avLst/>
          </a:prstGeom>
        </p:spPr>
      </p:pic>
      <p:pic>
        <p:nvPicPr>
          <p:cNvPr id="11" name="그래픽 10" descr="기준 위치 단색으로 채워진">
            <a:extLst>
              <a:ext uri="{FF2B5EF4-FFF2-40B4-BE49-F238E27FC236}">
                <a16:creationId xmlns:a16="http://schemas.microsoft.com/office/drawing/2014/main" id="{05171821-38ED-16F0-447D-8FABF5D21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35787">
            <a:off x="-1151707" y="2453159"/>
            <a:ext cx="4989581" cy="4989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E263FA-BCCF-5E2A-2DDA-75FE98419072}"/>
              </a:ext>
            </a:extLst>
          </p:cNvPr>
          <p:cNvSpPr txBox="1"/>
          <p:nvPr/>
        </p:nvSpPr>
        <p:spPr>
          <a:xfrm>
            <a:off x="131806" y="1110865"/>
            <a:ext cx="299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Stable Diffusion</a:t>
            </a:r>
            <a:r>
              <a:rPr lang="ko-KR" altLang="en-US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이란</a:t>
            </a:r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FDB1C-3CAF-2F4F-C9DE-4687B231AC6C}"/>
              </a:ext>
            </a:extLst>
          </p:cNvPr>
          <p:cNvSpPr txBox="1"/>
          <p:nvPr/>
        </p:nvSpPr>
        <p:spPr>
          <a:xfrm>
            <a:off x="3228393" y="1634208"/>
            <a:ext cx="7781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잠재 확산 모델을 이용한 고해상도 이미지 합성 연구를 기반으로 하는 </a:t>
            </a:r>
            <a:r>
              <a:rPr lang="ko-KR" altLang="en-US" sz="2400" b="1" dirty="0">
                <a:highlight>
                  <a:srgbClr val="00FFFF"/>
                </a:highlight>
              </a:rPr>
              <a:t>딥러닝 인공지능</a:t>
            </a:r>
            <a:r>
              <a:rPr lang="ko-KR" altLang="en-US" sz="2400" dirty="0"/>
              <a:t>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6D95B-D3AE-3596-8E69-78F89A0D40F9}"/>
              </a:ext>
            </a:extLst>
          </p:cNvPr>
          <p:cNvSpPr txBox="1"/>
          <p:nvPr/>
        </p:nvSpPr>
        <p:spPr>
          <a:xfrm>
            <a:off x="3228393" y="3132713"/>
            <a:ext cx="8963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OpenAI</a:t>
            </a:r>
            <a:r>
              <a:rPr lang="ko-KR" altLang="en-US" sz="2400" dirty="0"/>
              <a:t>의 </a:t>
            </a:r>
            <a:r>
              <a:rPr lang="en-US" altLang="ko-KR" sz="2400" dirty="0"/>
              <a:t>Dall-e2</a:t>
            </a:r>
            <a:r>
              <a:rPr lang="ko-KR" altLang="en-US" sz="2400" dirty="0"/>
              <a:t>나 구글의 </a:t>
            </a:r>
            <a:r>
              <a:rPr lang="en-US" altLang="ko-KR" sz="2400" dirty="0"/>
              <a:t>Imagen</a:t>
            </a:r>
            <a:r>
              <a:rPr lang="ko-KR" altLang="en-US" sz="2400" dirty="0"/>
              <a:t>과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달리</a:t>
            </a:r>
            <a:r>
              <a:rPr lang="ko-KR" altLang="en-US" sz="2400" dirty="0"/>
              <a:t> 사용 리소스를 줄여</a:t>
            </a:r>
            <a:endParaRPr lang="en-US" altLang="ko-KR" sz="2400" dirty="0"/>
          </a:p>
          <a:p>
            <a:r>
              <a:rPr lang="en-US" altLang="ko-KR" sz="2400" dirty="0"/>
              <a:t>4GB </a:t>
            </a:r>
            <a:r>
              <a:rPr lang="ko-KR" altLang="en-US" sz="2400" dirty="0"/>
              <a:t>이하의 </a:t>
            </a:r>
            <a:r>
              <a:rPr lang="en-US" altLang="ko-KR" sz="2400" dirty="0"/>
              <a:t>VRAM</a:t>
            </a:r>
            <a:r>
              <a:rPr lang="ko-KR" altLang="en-US" sz="2400" dirty="0"/>
              <a:t>을 가진 컴퓨터에서도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F2917-2EFF-D271-F086-9199BAC189C3}"/>
              </a:ext>
            </a:extLst>
          </p:cNvPr>
          <p:cNvSpPr txBox="1"/>
          <p:nvPr/>
        </p:nvSpPr>
        <p:spPr>
          <a:xfrm>
            <a:off x="3228392" y="4780025"/>
            <a:ext cx="7240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 ‘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오픈소스 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8080"/>
                </a:highlight>
              </a:rPr>
              <a:t>’ </a:t>
            </a:r>
            <a:r>
              <a:rPr lang="en-US" altLang="ko-KR" sz="2400" dirty="0"/>
              <a:t> -&gt; </a:t>
            </a:r>
            <a:r>
              <a:rPr lang="ko-KR" altLang="en-US" sz="2400" dirty="0"/>
              <a:t>다양한 </a:t>
            </a:r>
            <a:r>
              <a:rPr lang="en-US" altLang="ko-KR" sz="2400" dirty="0"/>
              <a:t>AI </a:t>
            </a:r>
            <a:r>
              <a:rPr lang="ko-KR" altLang="en-US" sz="2400" dirty="0"/>
              <a:t>이미지 서비스에 활용됨</a:t>
            </a:r>
          </a:p>
        </p:txBody>
      </p:sp>
      <p:pic>
        <p:nvPicPr>
          <p:cNvPr id="24" name="그래픽 23" descr="어류 단색으로 채워진">
            <a:extLst>
              <a:ext uri="{FF2B5EF4-FFF2-40B4-BE49-F238E27FC236}">
                <a16:creationId xmlns:a16="http://schemas.microsoft.com/office/drawing/2014/main" id="{EA099261-59AD-E31A-810B-2F04A5EBB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662833" y="3284850"/>
            <a:ext cx="949184" cy="914400"/>
          </a:xfrm>
          <a:prstGeom prst="rect">
            <a:avLst/>
          </a:prstGeom>
        </p:spPr>
      </p:pic>
      <p:pic>
        <p:nvPicPr>
          <p:cNvPr id="26" name="그래픽 25" descr="어류 윤곽선">
            <a:extLst>
              <a:ext uri="{FF2B5EF4-FFF2-40B4-BE49-F238E27FC236}">
                <a16:creationId xmlns:a16="http://schemas.microsoft.com/office/drawing/2014/main" id="{DF579A47-3069-5FB7-E323-E305EC79C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469219" y="1769447"/>
            <a:ext cx="949184" cy="914400"/>
          </a:xfrm>
          <a:prstGeom prst="rect">
            <a:avLst/>
          </a:prstGeom>
        </p:spPr>
      </p:pic>
      <p:pic>
        <p:nvPicPr>
          <p:cNvPr id="27" name="그래픽 26" descr="어류 윤곽선">
            <a:extLst>
              <a:ext uri="{FF2B5EF4-FFF2-40B4-BE49-F238E27FC236}">
                <a16:creationId xmlns:a16="http://schemas.microsoft.com/office/drawing/2014/main" id="{34FEA8D0-0410-70BF-35F0-717DC701E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534403" y="4553081"/>
            <a:ext cx="949184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4BBF89-ED5F-6BDE-4AA5-B514D89B19D1}"/>
              </a:ext>
            </a:extLst>
          </p:cNvPr>
          <p:cNvSpPr txBox="1"/>
          <p:nvPr/>
        </p:nvSpPr>
        <p:spPr>
          <a:xfrm>
            <a:off x="3905508" y="3881570"/>
            <a:ext cx="188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</a:rPr>
              <a:t>저사양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도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OK !!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" name="그래픽 29" descr="물 윤곽선">
            <a:extLst>
              <a:ext uri="{FF2B5EF4-FFF2-40B4-BE49-F238E27FC236}">
                <a16:creationId xmlns:a16="http://schemas.microsoft.com/office/drawing/2014/main" id="{397E3CFA-3E32-A186-D93B-9F36909E91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989870">
            <a:off x="8369328" y="1173346"/>
            <a:ext cx="368152" cy="368152"/>
          </a:xfrm>
          <a:prstGeom prst="rect">
            <a:avLst/>
          </a:prstGeom>
        </p:spPr>
      </p:pic>
      <p:pic>
        <p:nvPicPr>
          <p:cNvPr id="32" name="그래픽 31" descr="물 단색으로 채워진">
            <a:extLst>
              <a:ext uri="{FF2B5EF4-FFF2-40B4-BE49-F238E27FC236}">
                <a16:creationId xmlns:a16="http://schemas.microsoft.com/office/drawing/2014/main" id="{3B5DF1CC-37E5-08D3-A2EB-442D7C128A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019278">
            <a:off x="10050474" y="2762353"/>
            <a:ext cx="416355" cy="416355"/>
          </a:xfrm>
          <a:prstGeom prst="rect">
            <a:avLst/>
          </a:prstGeom>
        </p:spPr>
      </p:pic>
      <p:pic>
        <p:nvPicPr>
          <p:cNvPr id="33" name="그래픽 32" descr="물 단색으로 채워진">
            <a:extLst>
              <a:ext uri="{FF2B5EF4-FFF2-40B4-BE49-F238E27FC236}">
                <a16:creationId xmlns:a16="http://schemas.microsoft.com/office/drawing/2014/main" id="{3C2CE1B4-89D0-341E-E9CF-4717C0D77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316929">
            <a:off x="10303322" y="2844242"/>
            <a:ext cx="403796" cy="403796"/>
          </a:xfrm>
          <a:prstGeom prst="rect">
            <a:avLst/>
          </a:prstGeom>
        </p:spPr>
      </p:pic>
      <p:pic>
        <p:nvPicPr>
          <p:cNvPr id="34" name="그래픽 33" descr="물 윤곽선">
            <a:extLst>
              <a:ext uri="{FF2B5EF4-FFF2-40B4-BE49-F238E27FC236}">
                <a16:creationId xmlns:a16="http://schemas.microsoft.com/office/drawing/2014/main" id="{43B11CA5-1CA8-FEF1-B4F0-D0B2FE775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823270">
            <a:off x="8621821" y="1222759"/>
            <a:ext cx="368152" cy="368152"/>
          </a:xfrm>
          <a:prstGeom prst="rect">
            <a:avLst/>
          </a:prstGeom>
        </p:spPr>
      </p:pic>
      <p:pic>
        <p:nvPicPr>
          <p:cNvPr id="35" name="그래픽 34" descr="물 윤곽선">
            <a:extLst>
              <a:ext uri="{FF2B5EF4-FFF2-40B4-BE49-F238E27FC236}">
                <a16:creationId xmlns:a16="http://schemas.microsoft.com/office/drawing/2014/main" id="{1538822C-0D7A-BFD3-3B0E-D66D316A6E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876346">
            <a:off x="8172488" y="1293970"/>
            <a:ext cx="368152" cy="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17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gging Face - Current Openings">
            <a:extLst>
              <a:ext uri="{FF2B5EF4-FFF2-40B4-BE49-F238E27FC236}">
                <a16:creationId xmlns:a16="http://schemas.microsoft.com/office/drawing/2014/main" id="{F8CCBA38-8604-77A8-9D63-3581A07E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489" y="5218475"/>
            <a:ext cx="1402597" cy="14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2" y="-18663"/>
            <a:ext cx="2995127" cy="69513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기준 위치 단색으로 채워진">
            <a:extLst>
              <a:ext uri="{FF2B5EF4-FFF2-40B4-BE49-F238E27FC236}">
                <a16:creationId xmlns:a16="http://schemas.microsoft.com/office/drawing/2014/main" id="{BB43F7E8-CF10-30AF-64F9-34D5BAB4A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379596">
            <a:off x="-1497133" y="2200106"/>
            <a:ext cx="5047780" cy="5047780"/>
          </a:xfrm>
          <a:prstGeom prst="rect">
            <a:avLst/>
          </a:prstGeom>
        </p:spPr>
      </p:pic>
      <p:pic>
        <p:nvPicPr>
          <p:cNvPr id="11" name="그래픽 10" descr="기준 위치 단색으로 채워진">
            <a:extLst>
              <a:ext uri="{FF2B5EF4-FFF2-40B4-BE49-F238E27FC236}">
                <a16:creationId xmlns:a16="http://schemas.microsoft.com/office/drawing/2014/main" id="{05171821-38ED-16F0-447D-8FABF5D21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335787">
            <a:off x="-1151707" y="2453159"/>
            <a:ext cx="4989581" cy="4989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E263FA-BCCF-5E2A-2DDA-75FE98419072}"/>
              </a:ext>
            </a:extLst>
          </p:cNvPr>
          <p:cNvSpPr txBox="1"/>
          <p:nvPr/>
        </p:nvSpPr>
        <p:spPr>
          <a:xfrm>
            <a:off x="-36152" y="1110865"/>
            <a:ext cx="299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Dream Booth</a:t>
            </a:r>
            <a:r>
              <a:rPr lang="ko-KR" altLang="en-US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란</a:t>
            </a:r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FDB1C-3CAF-2F4F-C9DE-4687B231AC6C}"/>
              </a:ext>
            </a:extLst>
          </p:cNvPr>
          <p:cNvSpPr txBox="1"/>
          <p:nvPr/>
        </p:nvSpPr>
        <p:spPr>
          <a:xfrm>
            <a:off x="3392650" y="1827798"/>
            <a:ext cx="748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highlight>
                  <a:srgbClr val="FFFF00"/>
                </a:highlight>
              </a:rPr>
              <a:t> ‘ Text</a:t>
            </a:r>
            <a:r>
              <a:rPr lang="ko-KR" altLang="en-US" sz="2400" b="1" dirty="0">
                <a:highlight>
                  <a:srgbClr val="FFFF00"/>
                </a:highlight>
              </a:rPr>
              <a:t> </a:t>
            </a:r>
            <a:r>
              <a:rPr lang="en-US" altLang="ko-KR" sz="2400" b="1" dirty="0">
                <a:highlight>
                  <a:srgbClr val="FFFF00"/>
                </a:highlight>
              </a:rPr>
              <a:t>to</a:t>
            </a:r>
            <a:r>
              <a:rPr lang="ko-KR" altLang="en-US" sz="2400" b="1" dirty="0">
                <a:highlight>
                  <a:srgbClr val="FFFF00"/>
                </a:highlight>
              </a:rPr>
              <a:t> </a:t>
            </a:r>
            <a:r>
              <a:rPr lang="en-US" altLang="ko-KR" sz="2400" b="1" dirty="0">
                <a:highlight>
                  <a:srgbClr val="FFFF00"/>
                </a:highlight>
              </a:rPr>
              <a:t>Image ’ </a:t>
            </a:r>
            <a:r>
              <a:rPr lang="ko-KR" altLang="en-US" sz="2400" dirty="0"/>
              <a:t> 방식의 이미지 생성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6D95B-D3AE-3596-8E69-78F89A0D40F9}"/>
              </a:ext>
            </a:extLst>
          </p:cNvPr>
          <p:cNvSpPr txBox="1"/>
          <p:nvPr/>
        </p:nvSpPr>
        <p:spPr>
          <a:xfrm>
            <a:off x="3342757" y="2923440"/>
            <a:ext cx="828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이미 학습된 모델로부터 특정 피사체를 </a:t>
            </a:r>
            <a:endParaRPr lang="en-US" altLang="ko-KR" sz="2400" dirty="0"/>
          </a:p>
          <a:p>
            <a:r>
              <a:rPr lang="ko-KR" altLang="en-US" sz="2400" b="1" dirty="0">
                <a:highlight>
                  <a:srgbClr val="00FF00"/>
                </a:highlight>
              </a:rPr>
              <a:t>추가</a:t>
            </a:r>
            <a:r>
              <a:rPr lang="en-US" altLang="ko-KR" sz="2400" b="1" dirty="0">
                <a:highlight>
                  <a:srgbClr val="00FF00"/>
                </a:highlight>
              </a:rPr>
              <a:t> </a:t>
            </a:r>
            <a:r>
              <a:rPr lang="ko-KR" altLang="en-US" sz="2400" b="1" dirty="0">
                <a:highlight>
                  <a:srgbClr val="00FF00"/>
                </a:highlight>
              </a:rPr>
              <a:t>데이터 학습</a:t>
            </a:r>
            <a:r>
              <a:rPr lang="ko-KR" altLang="en-US" sz="2400" dirty="0"/>
              <a:t>을 통해 파라미터를 </a:t>
            </a:r>
            <a:r>
              <a:rPr lang="ko-KR" altLang="en-US" sz="2400" b="1" dirty="0">
                <a:highlight>
                  <a:srgbClr val="00FF00"/>
                </a:highlight>
              </a:rPr>
              <a:t>업데이트</a:t>
            </a:r>
            <a:r>
              <a:rPr lang="ko-KR" altLang="en-US" sz="2400" dirty="0"/>
              <a:t>하는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F2917-2EFF-D271-F086-9199BAC189C3}"/>
              </a:ext>
            </a:extLst>
          </p:cNvPr>
          <p:cNvSpPr txBox="1"/>
          <p:nvPr/>
        </p:nvSpPr>
        <p:spPr>
          <a:xfrm>
            <a:off x="3361417" y="4411528"/>
            <a:ext cx="8516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highlight>
                  <a:srgbClr val="FFFF00"/>
                </a:highlight>
              </a:rPr>
              <a:t>파인튜닝</a:t>
            </a:r>
            <a:r>
              <a:rPr lang="en-US" altLang="ko-KR" sz="2400" dirty="0"/>
              <a:t> : </a:t>
            </a:r>
            <a:r>
              <a:rPr lang="ko-KR" altLang="en-US" sz="2400" dirty="0"/>
              <a:t>적은 수의 이미지로 원본 변형 없이 </a:t>
            </a:r>
            <a:r>
              <a:rPr lang="en-US" altLang="ko-KR" sz="2400" dirty="0"/>
              <a:t>-&gt; </a:t>
            </a:r>
            <a:r>
              <a:rPr lang="ko-KR" altLang="en-US" sz="2400" dirty="0"/>
              <a:t>개인 보급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D9645-0E17-E78B-0D26-5685494E1075}"/>
              </a:ext>
            </a:extLst>
          </p:cNvPr>
          <p:cNvSpPr txBox="1"/>
          <p:nvPr/>
        </p:nvSpPr>
        <p:spPr>
          <a:xfrm>
            <a:off x="9183724" y="6044908"/>
            <a:ext cx="3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Made by </a:t>
            </a:r>
            <a:r>
              <a:rPr lang="en-US" altLang="ko-KR" i="1" dirty="0"/>
              <a:t>‘Hugging Face’</a:t>
            </a:r>
            <a:endParaRPr lang="ko-KR" alt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FB22B-9920-9CF1-0C21-708E87887F65}"/>
              </a:ext>
            </a:extLst>
          </p:cNvPr>
          <p:cNvSpPr txBox="1"/>
          <p:nvPr/>
        </p:nvSpPr>
        <p:spPr>
          <a:xfrm>
            <a:off x="10471427" y="4170952"/>
            <a:ext cx="2096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Light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하다는 장점</a:t>
            </a:r>
          </a:p>
        </p:txBody>
      </p:sp>
    </p:spTree>
    <p:extLst>
      <p:ext uri="{BB962C8B-B14F-4D97-AF65-F5344CB8AC3E}">
        <p14:creationId xmlns:p14="http://schemas.microsoft.com/office/powerpoint/2010/main" val="204823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3" y="-83976"/>
            <a:ext cx="8929397" cy="7016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공기 방울 윤곽선">
            <a:extLst>
              <a:ext uri="{FF2B5EF4-FFF2-40B4-BE49-F238E27FC236}">
                <a16:creationId xmlns:a16="http://schemas.microsoft.com/office/drawing/2014/main" id="{9B2A473B-CAE5-0BF2-C544-AB18E2737D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37572" y="-3154562"/>
            <a:ext cx="12085202" cy="12085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7EFA4C-667A-53F2-4D0F-F0C62FC30F85}"/>
              </a:ext>
            </a:extLst>
          </p:cNvPr>
          <p:cNvSpPr txBox="1"/>
          <p:nvPr/>
        </p:nvSpPr>
        <p:spPr>
          <a:xfrm flipH="1">
            <a:off x="93302" y="2929811"/>
            <a:ext cx="87707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 원리</a:t>
            </a:r>
          </a:p>
        </p:txBody>
      </p:sp>
    </p:spTree>
    <p:extLst>
      <p:ext uri="{BB962C8B-B14F-4D97-AF65-F5344CB8AC3E}">
        <p14:creationId xmlns:p14="http://schemas.microsoft.com/office/powerpoint/2010/main" val="257043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51110" y="-60648"/>
            <a:ext cx="9168883" cy="7016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흰동가리 단색으로 채워진">
            <a:extLst>
              <a:ext uri="{FF2B5EF4-FFF2-40B4-BE49-F238E27FC236}">
                <a16:creationId xmlns:a16="http://schemas.microsoft.com/office/drawing/2014/main" id="{CB69BDB7-65F5-345F-AF2C-F36BF4DB2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200930" y="3684625"/>
            <a:ext cx="3375054" cy="3457192"/>
          </a:xfrm>
          <a:prstGeom prst="rect">
            <a:avLst/>
          </a:prstGeom>
        </p:spPr>
      </p:pic>
      <p:pic>
        <p:nvPicPr>
          <p:cNvPr id="5" name="그래픽 4" descr="흰동가리 단색으로 채워진">
            <a:extLst>
              <a:ext uri="{FF2B5EF4-FFF2-40B4-BE49-F238E27FC236}">
                <a16:creationId xmlns:a16="http://schemas.microsoft.com/office/drawing/2014/main" id="{ACC74575-6663-75A9-1149-BF247FE79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38084" y="864210"/>
            <a:ext cx="3375054" cy="3457192"/>
          </a:xfrm>
          <a:prstGeom prst="rect">
            <a:avLst/>
          </a:prstGeom>
        </p:spPr>
      </p:pic>
      <p:pic>
        <p:nvPicPr>
          <p:cNvPr id="6" name="그래픽 5" descr="흰동가리 윤곽선">
            <a:extLst>
              <a:ext uri="{FF2B5EF4-FFF2-40B4-BE49-F238E27FC236}">
                <a16:creationId xmlns:a16="http://schemas.microsoft.com/office/drawing/2014/main" id="{CBEDDBC2-1A82-4905-5DD1-5C6C6F35A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1200930" y="3647440"/>
            <a:ext cx="1982139" cy="2030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05E5C3-D239-92AD-8926-C23C6C8D28C6}"/>
              </a:ext>
            </a:extLst>
          </p:cNvPr>
          <p:cNvSpPr txBox="1"/>
          <p:nvPr/>
        </p:nvSpPr>
        <p:spPr>
          <a:xfrm>
            <a:off x="-36152" y="1110865"/>
            <a:ext cx="299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Dependencies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BD8A4-403A-5C41-C0E7-99108159A75D}"/>
              </a:ext>
            </a:extLst>
          </p:cNvPr>
          <p:cNvSpPr txBox="1"/>
          <p:nvPr/>
        </p:nvSpPr>
        <p:spPr>
          <a:xfrm>
            <a:off x="3221510" y="4543461"/>
            <a:ext cx="851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Stable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Diffusion</a:t>
            </a:r>
            <a:r>
              <a:rPr lang="ko-KR" altLang="en-US" sz="2400" dirty="0">
                <a:solidFill>
                  <a:schemeClr val="bg1"/>
                </a:solidFill>
              </a:rPr>
              <a:t>을 사용하기 위해 필요한 기반 다운로드 코드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D95C9-27E9-3616-AF4C-C2DED794CB2F}"/>
              </a:ext>
            </a:extLst>
          </p:cNvPr>
          <p:cNvSpPr txBox="1"/>
          <p:nvPr/>
        </p:nvSpPr>
        <p:spPr>
          <a:xfrm>
            <a:off x="3180735" y="5413221"/>
            <a:ext cx="898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다운로드는 구글 드라이브와 연동되어 진행되며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400" dirty="0" err="1">
                <a:solidFill>
                  <a:schemeClr val="bg1"/>
                </a:solidFill>
              </a:rPr>
              <a:t>Gdrive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폴더에서 확인 가능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D61DC7-BCA8-15E2-BE9B-64F055395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17" y="186612"/>
            <a:ext cx="6453312" cy="25939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DB4825-9AAF-25CE-068D-1B995E4D37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33" y="942716"/>
            <a:ext cx="6413585" cy="2593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A68DAA-4D8A-E23F-997A-9E468A5159BF}"/>
              </a:ext>
            </a:extLst>
          </p:cNvPr>
          <p:cNvSpPr txBox="1"/>
          <p:nvPr/>
        </p:nvSpPr>
        <p:spPr>
          <a:xfrm>
            <a:off x="3142641" y="3891449"/>
            <a:ext cx="3170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Dependencies</a:t>
            </a:r>
            <a:r>
              <a:rPr lang="ko-KR" altLang="en-US" sz="2800" b="1" dirty="0">
                <a:solidFill>
                  <a:schemeClr val="bg1"/>
                </a:solidFill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09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51110" y="-60648"/>
            <a:ext cx="9168883" cy="70166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흰동가리 단색으로 채워진">
            <a:extLst>
              <a:ext uri="{FF2B5EF4-FFF2-40B4-BE49-F238E27FC236}">
                <a16:creationId xmlns:a16="http://schemas.microsoft.com/office/drawing/2014/main" id="{CB69BDB7-65F5-345F-AF2C-F36BF4DB2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200930" y="3662281"/>
            <a:ext cx="3375054" cy="3457192"/>
          </a:xfrm>
          <a:prstGeom prst="rect">
            <a:avLst/>
          </a:prstGeom>
        </p:spPr>
      </p:pic>
      <p:pic>
        <p:nvPicPr>
          <p:cNvPr id="5" name="그래픽 4" descr="흰동가리 단색으로 채워진">
            <a:extLst>
              <a:ext uri="{FF2B5EF4-FFF2-40B4-BE49-F238E27FC236}">
                <a16:creationId xmlns:a16="http://schemas.microsoft.com/office/drawing/2014/main" id="{ACC74575-6663-75A9-1149-BF247FE79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38084" y="864210"/>
            <a:ext cx="3375054" cy="3457192"/>
          </a:xfrm>
          <a:prstGeom prst="rect">
            <a:avLst/>
          </a:prstGeom>
        </p:spPr>
      </p:pic>
      <p:pic>
        <p:nvPicPr>
          <p:cNvPr id="6" name="그래픽 5" descr="흰동가리 윤곽선">
            <a:extLst>
              <a:ext uri="{FF2B5EF4-FFF2-40B4-BE49-F238E27FC236}">
                <a16:creationId xmlns:a16="http://schemas.microsoft.com/office/drawing/2014/main" id="{CBEDDBC2-1A82-4905-5DD1-5C6C6F35A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1200930" y="3647440"/>
            <a:ext cx="1982139" cy="2030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42ED4-D470-BBB0-7454-002BBE4F47E6}"/>
              </a:ext>
            </a:extLst>
          </p:cNvPr>
          <p:cNvSpPr txBox="1"/>
          <p:nvPr/>
        </p:nvSpPr>
        <p:spPr>
          <a:xfrm>
            <a:off x="-8159" y="1110865"/>
            <a:ext cx="299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Dependencies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C460C-5797-D58B-D976-2F5D22DF1399}"/>
              </a:ext>
            </a:extLst>
          </p:cNvPr>
          <p:cNvSpPr txBox="1"/>
          <p:nvPr/>
        </p:nvSpPr>
        <p:spPr>
          <a:xfrm>
            <a:off x="3141716" y="4854220"/>
            <a:ext cx="885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HuggingFace</a:t>
            </a:r>
            <a:r>
              <a:rPr lang="ko-KR" altLang="en-US" sz="2400" dirty="0">
                <a:solidFill>
                  <a:schemeClr val="bg1"/>
                </a:solidFill>
              </a:rPr>
              <a:t>로부터 제공되는 라이브러리 </a:t>
            </a:r>
            <a:r>
              <a:rPr lang="ko-KR" altLang="en-US" sz="2400" dirty="0" err="1">
                <a:solidFill>
                  <a:schemeClr val="bg1"/>
                </a:solidFill>
              </a:rPr>
              <a:t>디퓨저를</a:t>
            </a:r>
            <a:r>
              <a:rPr lang="ko-KR" altLang="en-US" sz="2400" dirty="0">
                <a:solidFill>
                  <a:schemeClr val="bg1"/>
                </a:solidFill>
              </a:rPr>
              <a:t> 통해 구동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34B0E-D088-B8D1-DBDA-F8220F361748}"/>
              </a:ext>
            </a:extLst>
          </p:cNvPr>
          <p:cNvSpPr txBox="1"/>
          <p:nvPr/>
        </p:nvSpPr>
        <p:spPr>
          <a:xfrm>
            <a:off x="3097385" y="5803118"/>
            <a:ext cx="898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구현을 위한 최소한의 기반을 마련하기 위해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!git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함수 </a:t>
            </a:r>
            <a:r>
              <a:rPr lang="ko-KR" altLang="en-US" sz="2400" dirty="0">
                <a:solidFill>
                  <a:schemeClr val="bg1"/>
                </a:solidFill>
              </a:rPr>
              <a:t>를 사용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4A0958-EE64-562D-4DD3-FEBF5CC424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17" y="102853"/>
            <a:ext cx="8936563" cy="4443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622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775B19-B051-1442-0ED7-97CEE29DCB30}"/>
              </a:ext>
            </a:extLst>
          </p:cNvPr>
          <p:cNvSpPr/>
          <p:nvPr/>
        </p:nvSpPr>
        <p:spPr>
          <a:xfrm>
            <a:off x="-18662" y="-18663"/>
            <a:ext cx="2995127" cy="69513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기준 위치 단색으로 채워진">
            <a:extLst>
              <a:ext uri="{FF2B5EF4-FFF2-40B4-BE49-F238E27FC236}">
                <a16:creationId xmlns:a16="http://schemas.microsoft.com/office/drawing/2014/main" id="{BB43F7E8-CF10-30AF-64F9-34D5BAB4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79596">
            <a:off x="-1593030" y="2170568"/>
            <a:ext cx="5047780" cy="5047780"/>
          </a:xfrm>
          <a:prstGeom prst="rect">
            <a:avLst/>
          </a:prstGeom>
        </p:spPr>
      </p:pic>
      <p:pic>
        <p:nvPicPr>
          <p:cNvPr id="11" name="그래픽 10" descr="기준 위치 단색으로 채워진">
            <a:extLst>
              <a:ext uri="{FF2B5EF4-FFF2-40B4-BE49-F238E27FC236}">
                <a16:creationId xmlns:a16="http://schemas.microsoft.com/office/drawing/2014/main" id="{05171821-38ED-16F0-447D-8FABF5D21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35787">
            <a:off x="-1151707" y="2453159"/>
            <a:ext cx="4989581" cy="4989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E263FA-BCCF-5E2A-2DDA-75FE98419072}"/>
              </a:ext>
            </a:extLst>
          </p:cNvPr>
          <p:cNvSpPr txBox="1"/>
          <p:nvPr/>
        </p:nvSpPr>
        <p:spPr>
          <a:xfrm>
            <a:off x="122469" y="1176179"/>
            <a:ext cx="299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 Download</a:t>
            </a:r>
            <a:endParaRPr lang="ko-KR" altLang="en-US" sz="24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6D95B-D3AE-3596-8E69-78F89A0D40F9}"/>
              </a:ext>
            </a:extLst>
          </p:cNvPr>
          <p:cNvSpPr txBox="1"/>
          <p:nvPr/>
        </p:nvSpPr>
        <p:spPr>
          <a:xfrm>
            <a:off x="3215518" y="4142136"/>
            <a:ext cx="851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HuggingFace</a:t>
            </a:r>
            <a:r>
              <a:rPr lang="ko-KR" altLang="en-US" sz="2400" dirty="0"/>
              <a:t>에서는 </a:t>
            </a:r>
            <a:r>
              <a:rPr lang="ko-KR" altLang="en-US" sz="2400" dirty="0">
                <a:highlight>
                  <a:srgbClr val="00FFFF"/>
                </a:highlight>
              </a:rPr>
              <a:t> </a:t>
            </a:r>
            <a:r>
              <a:rPr lang="ko-KR" altLang="en-US" sz="2400" b="1" dirty="0">
                <a:highlight>
                  <a:srgbClr val="00FFFF"/>
                </a:highlight>
              </a:rPr>
              <a:t>다양한 </a:t>
            </a:r>
            <a:r>
              <a:rPr lang="ko-KR" altLang="en-US" sz="2400" dirty="0"/>
              <a:t> 모델을 지원</a:t>
            </a:r>
            <a:endParaRPr lang="en-US" altLang="ko-KR" sz="2400" dirty="0"/>
          </a:p>
          <a:p>
            <a:r>
              <a:rPr lang="ko-KR" altLang="en-US" sz="2400" dirty="0"/>
              <a:t>이 중 어떤 모델을 기반으로 튜닝할 지를 정함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A417A1-6466-7C50-7FD7-F3E495FDA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9026" y="440464"/>
            <a:ext cx="8898047" cy="3452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5EB016-AE43-331A-ED72-933D20279A3E}"/>
              </a:ext>
            </a:extLst>
          </p:cNvPr>
          <p:cNvSpPr txBox="1"/>
          <p:nvPr/>
        </p:nvSpPr>
        <p:spPr>
          <a:xfrm>
            <a:off x="3178196" y="5327694"/>
            <a:ext cx="8715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runwayml</a:t>
            </a:r>
            <a:r>
              <a:rPr lang="en-US" altLang="ko-KR" sz="2400" dirty="0"/>
              <a:t>/stable-diffusion-v1-5 </a:t>
            </a:r>
            <a:r>
              <a:rPr lang="ko-KR" altLang="en-US" sz="2400" dirty="0"/>
              <a:t>모델을 사용하기 위해</a:t>
            </a:r>
            <a:endParaRPr lang="en-US" altLang="ko-KR" sz="2400" dirty="0"/>
          </a:p>
          <a:p>
            <a:r>
              <a:rPr lang="en-US" altLang="ko-KR" sz="1600" dirty="0"/>
              <a:t>https://huggingface.co/runwayml/stable-diffusion-v1-5</a:t>
            </a:r>
            <a:r>
              <a:rPr lang="ko-KR" altLang="en-US" sz="1600" dirty="0"/>
              <a:t> </a:t>
            </a:r>
            <a:r>
              <a:rPr lang="ko-KR" altLang="en-US" sz="2400" dirty="0"/>
              <a:t>에서 모델을 가져옴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6126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412</Words>
  <Application>Microsoft Office PowerPoint</Application>
  <PresentationFormat>와이드스크린</PresentationFormat>
  <Paragraphs>75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HY헤드라인M</vt:lpstr>
      <vt:lpstr>맑은 고딕</vt:lpstr>
      <vt:lpstr>휴먼둥근헤드라인</vt:lpstr>
      <vt:lpstr>휴먼편지체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Week :: Stable Diffusion ::</dc:title>
  <dc:creator>박 신영</dc:creator>
  <cp:lastModifiedBy>박 신영</cp:lastModifiedBy>
  <cp:revision>6</cp:revision>
  <dcterms:created xsi:type="dcterms:W3CDTF">2023-08-08T13:47:33Z</dcterms:created>
  <dcterms:modified xsi:type="dcterms:W3CDTF">2023-08-08T22:40:09Z</dcterms:modified>
</cp:coreProperties>
</file>